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notesMasterIdLst>
    <p:notesMasterId r:id="rId91"/>
  </p:notesMasterIdLst>
  <p:sldIdLst>
    <p:sldId id="296" r:id="rId2"/>
    <p:sldId id="297" r:id="rId3"/>
    <p:sldId id="261" r:id="rId4"/>
    <p:sldId id="299" r:id="rId5"/>
    <p:sldId id="300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61" r:id="rId14"/>
    <p:sldId id="301" r:id="rId15"/>
    <p:sldId id="314" r:id="rId16"/>
    <p:sldId id="315" r:id="rId17"/>
    <p:sldId id="303" r:id="rId18"/>
    <p:sldId id="302" r:id="rId19"/>
    <p:sldId id="316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2" r:id="rId37"/>
    <p:sldId id="304" r:id="rId38"/>
    <p:sldId id="305" r:id="rId39"/>
    <p:sldId id="322" r:id="rId40"/>
    <p:sldId id="323" r:id="rId41"/>
    <p:sldId id="370" r:id="rId42"/>
    <p:sldId id="373" r:id="rId43"/>
    <p:sldId id="372" r:id="rId44"/>
    <p:sldId id="386" r:id="rId45"/>
    <p:sldId id="374" r:id="rId46"/>
    <p:sldId id="375" r:id="rId47"/>
    <p:sldId id="325" r:id="rId48"/>
    <p:sldId id="376" r:id="rId49"/>
    <p:sldId id="326" r:id="rId50"/>
    <p:sldId id="378" r:id="rId51"/>
    <p:sldId id="327" r:id="rId52"/>
    <p:sldId id="328" r:id="rId53"/>
    <p:sldId id="329" r:id="rId54"/>
    <p:sldId id="388" r:id="rId55"/>
    <p:sldId id="384" r:id="rId56"/>
    <p:sldId id="360" r:id="rId57"/>
    <p:sldId id="363" r:id="rId58"/>
    <p:sldId id="368" r:id="rId59"/>
    <p:sldId id="369" r:id="rId60"/>
    <p:sldId id="365" r:id="rId61"/>
    <p:sldId id="385" r:id="rId62"/>
    <p:sldId id="379" r:id="rId63"/>
    <p:sldId id="387" r:id="rId64"/>
    <p:sldId id="341" r:id="rId65"/>
    <p:sldId id="366" r:id="rId66"/>
    <p:sldId id="389" r:id="rId67"/>
    <p:sldId id="390" r:id="rId68"/>
    <p:sldId id="383" r:id="rId69"/>
    <p:sldId id="391" r:id="rId70"/>
    <p:sldId id="340" r:id="rId71"/>
    <p:sldId id="392" r:id="rId72"/>
    <p:sldId id="332" r:id="rId73"/>
    <p:sldId id="394" r:id="rId74"/>
    <p:sldId id="395" r:id="rId75"/>
    <p:sldId id="396" r:id="rId76"/>
    <p:sldId id="397" r:id="rId77"/>
    <p:sldId id="393" r:id="rId78"/>
    <p:sldId id="399" r:id="rId79"/>
    <p:sldId id="380" r:id="rId80"/>
    <p:sldId id="398" r:id="rId81"/>
    <p:sldId id="401" r:id="rId82"/>
    <p:sldId id="381" r:id="rId83"/>
    <p:sldId id="403" r:id="rId84"/>
    <p:sldId id="402" r:id="rId85"/>
    <p:sldId id="404" r:id="rId86"/>
    <p:sldId id="405" r:id="rId87"/>
    <p:sldId id="407" r:id="rId88"/>
    <p:sldId id="406" r:id="rId89"/>
    <p:sldId id="306" r:id="rId9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C66"/>
    <a:srgbClr val="FFFF00"/>
    <a:srgbClr val="6767FF"/>
    <a:srgbClr val="FFFFCC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7" autoAdjust="0"/>
    <p:restoredTop sz="87163" autoAdjust="0"/>
  </p:normalViewPr>
  <p:slideViewPr>
    <p:cSldViewPr>
      <p:cViewPr varScale="1">
        <p:scale>
          <a:sx n="70" d="100"/>
          <a:sy n="70" d="100"/>
        </p:scale>
        <p:origin x="-117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9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7076B-8A0A-4D88-8A59-70E1D7445D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8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8768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7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1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75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2" descr="C:\Courses\PmfBl TI IP 2016-17\Predavanja\Zgrada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8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39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040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err="1" smtClean="0"/>
              <a:t>Click</a:t>
            </a:r>
            <a:r>
              <a:rPr lang="sr-Latn-CS" altLang="en-US" dirty="0" smtClean="0"/>
              <a:t> to </a:t>
            </a:r>
            <a:r>
              <a:rPr lang="sr-Latn-CS" altLang="en-US" dirty="0" err="1" smtClean="0"/>
              <a:t>edit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Master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title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style</a:t>
            </a:r>
            <a:endParaRPr lang="sr-Latn-CS" altLang="en-US" dirty="0" smtClean="0"/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1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t>/</a:t>
            </a:r>
            <a:r>
              <a:rPr lang="sr-Cyrl-RS" sz="800" dirty="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t>8</a:t>
            </a:r>
            <a:r>
              <a:rPr lang="en-US" sz="800" dirty="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t>9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Cyrl-RS" dirty="0" smtClean="0">
                <a:solidFill>
                  <a:srgbClr val="FFFFFF"/>
                </a:solidFill>
              </a:rPr>
              <a:t>Интернет програмирање</a:t>
            </a:r>
            <a:endParaRPr lang="sr-Latn-CS" dirty="0">
              <a:solidFill>
                <a:srgbClr val="FFFFFF"/>
              </a:solidFill>
            </a:endParaRPr>
          </a:p>
        </p:txBody>
      </p:sp>
      <p:pic>
        <p:nvPicPr>
          <p:cNvPr id="3" name="Picture 2" descr="C:\Courses\PmfBl TI IP 2016-17\Predavanja\logo_PMF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23" y="260648"/>
            <a:ext cx="1140233" cy="11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6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accent3">
              <a:lumMod val="9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l"/>
        <a:defRPr sz="2200">
          <a:solidFill>
            <a:schemeClr val="accent3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¡"/>
        <a:defRPr sz="2000">
          <a:solidFill>
            <a:schemeClr val="accent3">
              <a:lumMod val="9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l"/>
        <a:defRPr sz="1800">
          <a:solidFill>
            <a:schemeClr val="accent3">
              <a:lumMod val="9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Char char="•"/>
        <a:defRPr sz="1600">
          <a:solidFill>
            <a:schemeClr val="accent3">
              <a:lumMod val="95000"/>
            </a:schemeClr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"/>
        <a:defRPr sz="1400">
          <a:solidFill>
            <a:schemeClr val="accent3">
              <a:lumMod val="95000"/>
            </a:schemeClr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3700" y="404664"/>
            <a:ext cx="8642796" cy="1144588"/>
          </a:xfrm>
        </p:spPr>
        <p:txBody>
          <a:bodyPr/>
          <a:lstStyle/>
          <a:p>
            <a:pPr algn="l"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Интернет програмирање</a:t>
            </a:r>
            <a:endParaRPr lang="sr-Latn-C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контакти (</a:t>
            </a:r>
            <a:r>
              <a:rPr lang="sr-Cyrl-RS" altLang="en-US" sz="3200" dirty="0">
                <a:solidFill>
                  <a:srgbClr val="FFFFFF"/>
                </a:solidFill>
              </a:rPr>
              <a:t>5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0" y="1554311"/>
            <a:ext cx="8336462" cy="79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20888"/>
            <a:ext cx="8652053" cy="1433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59960" y="3778511"/>
            <a:ext cx="7038412" cy="2904220"/>
            <a:chOff x="959960" y="3778511"/>
            <a:chExt cx="7038412" cy="2904220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960" y="3789041"/>
              <a:ext cx="7038412" cy="2893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347864" y="3789041"/>
              <a:ext cx="3317962" cy="495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5213" y="3778511"/>
              <a:ext cx="446026" cy="2478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464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База података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CC"/>
              </a:buClr>
            </a:pPr>
            <a:r>
              <a:rPr lang="sr-Cyrl-RS" altLang="en-US" sz="2200" dirty="0" smtClean="0"/>
              <a:t>База података чува табеле са подацима и друге структуре које се односе на податке.</a:t>
            </a:r>
          </a:p>
          <a:p>
            <a:pPr eaLnBrk="1" hangingPunct="1">
              <a:buClr>
                <a:srgbClr val="FFFFCC"/>
              </a:buClr>
            </a:pPr>
            <a:endParaRPr lang="sr-Cyrl-RS" altLang="en-US" dirty="0"/>
          </a:p>
          <a:p>
            <a:pPr eaLnBrk="1" hangingPunct="1">
              <a:buClr>
                <a:srgbClr val="FFFFCC"/>
              </a:buClr>
            </a:pPr>
            <a:endParaRPr lang="ru-RU" altLang="en-US" sz="2200" dirty="0" smtClean="0"/>
          </a:p>
          <a:p>
            <a:pPr eaLnBrk="1" hangingPunct="1">
              <a:buClr>
                <a:srgbClr val="FFFFCC"/>
              </a:buClr>
            </a:pPr>
            <a:r>
              <a:rPr lang="ru-RU" altLang="en-US" sz="2200" dirty="0" smtClean="0"/>
              <a:t>Пример записа базе података </a:t>
            </a:r>
            <a:r>
              <a:rPr lang="en-US" altLang="en-US" sz="2200" dirty="0" err="1" smtClean="0"/>
              <a:t>my_database</a:t>
            </a:r>
            <a:r>
              <a:rPr lang="en-US" altLang="en-US" sz="2200" dirty="0" smtClean="0"/>
              <a:t> </a:t>
            </a:r>
            <a:r>
              <a:rPr lang="ru-RU" altLang="en-US" sz="2200" dirty="0" smtClean="0"/>
              <a:t>у дијаграмима: </a:t>
            </a:r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sr-Cyrl-RS" altLang="en-US" dirty="0"/>
          </a:p>
          <a:p>
            <a:pPr eaLnBrk="1" hangingPunct="1"/>
            <a:endParaRPr lang="en-US" altLang="en-US" sz="2200" dirty="0" smtClean="0"/>
          </a:p>
          <a:p>
            <a:pPr eaLnBrk="1" hangingPunct="1"/>
            <a:endParaRPr lang="en-US" altLang="en-US" dirty="0"/>
          </a:p>
          <a:p>
            <a:pPr eaLnBrk="1" hangingPunct="1"/>
            <a:endParaRPr lang="sr-Cyrl-RS" altLang="en-US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21955"/>
            <a:ext cx="3009900" cy="131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521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База података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CC"/>
              </a:buClr>
            </a:pPr>
            <a:r>
              <a:rPr lang="sr-Cyrl-RS" altLang="en-US" sz="2200" dirty="0" smtClean="0"/>
              <a:t>Базе података су свуда око нас:</a:t>
            </a:r>
            <a:endParaRPr lang="ru-RU" altLang="en-US" sz="2200" dirty="0" smtClean="0"/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sr-Cyrl-RS" altLang="en-US" dirty="0"/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1259632" y="1902668"/>
            <a:ext cx="5657850" cy="4838700"/>
            <a:chOff x="1259632" y="1902668"/>
            <a:chExt cx="5657850" cy="4838700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1902668"/>
              <a:ext cx="5657850" cy="4838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4355976" y="2852936"/>
              <a:ext cx="1008112" cy="175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89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347864" y="764704"/>
            <a:ext cx="5556424" cy="2362200"/>
          </a:xfrm>
        </p:spPr>
        <p:txBody>
          <a:bodyPr/>
          <a:lstStyle/>
          <a:p>
            <a:pPr algn="r"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Структура базе података </a:t>
            </a:r>
            <a:endParaRPr lang="en-U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rgbClr val="CCCCFF"/>
              </a:buClr>
              <a:buFont typeface="Wingdings" pitchFamily="2" charset="2"/>
              <a:buNone/>
              <a:defRPr/>
            </a:pPr>
            <a:endParaRPr lang="sr-Latn-CS" dirty="0">
              <a:solidFill>
                <a:srgbClr val="000000"/>
              </a:solidFill>
              <a:latin typeface="Arial"/>
              <a:cs typeface="Times New Roman" pitchFamily="18" charset="0"/>
            </a:endParaRPr>
          </a:p>
        </p:txBody>
      </p:sp>
      <p:pic>
        <p:nvPicPr>
          <p:cNvPr id="6" name="Picture 2" descr="C:\Courses\PmfBl TI IP 2016-17\Predavanja\Zgr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1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База података и табеле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sz="2200" dirty="0" smtClean="0"/>
              <a:t>Базе података:</a:t>
            </a:r>
            <a:endParaRPr lang="ru-RU" altLang="en-US" sz="2200" dirty="0" smtClean="0"/>
          </a:p>
          <a:p>
            <a:pPr lvl="1" eaLnBrk="1" hangingPunct="1">
              <a:buClr>
                <a:srgbClr val="FFFFFF"/>
              </a:buClr>
            </a:pPr>
            <a:r>
              <a:rPr lang="ru-RU" altLang="en-US" sz="2000" dirty="0" smtClean="0"/>
              <a:t>Ради се о колекцији података</a:t>
            </a:r>
          </a:p>
          <a:p>
            <a:pPr lvl="1" eaLnBrk="1" hangingPunct="1">
              <a:buClr>
                <a:srgbClr val="FFFFFF"/>
              </a:buClr>
            </a:pPr>
            <a:r>
              <a:rPr lang="sr-Cyrl-RS" altLang="en-US" sz="2000" dirty="0" smtClean="0"/>
              <a:t>Организација података по </a:t>
            </a:r>
            <a:r>
              <a:rPr lang="sr-Cyrl-RS" altLang="en-US" sz="2000" dirty="0" smtClean="0">
                <a:solidFill>
                  <a:srgbClr val="FFCC66"/>
                </a:solidFill>
              </a:rPr>
              <a:t>табелама</a:t>
            </a:r>
          </a:p>
          <a:p>
            <a:pPr lvl="1" eaLnBrk="1" hangingPunct="1">
              <a:buClr>
                <a:srgbClr val="FFFFFF"/>
              </a:buClr>
            </a:pPr>
            <a:r>
              <a:rPr lang="sr-Cyrl-RS" altLang="en-US" sz="2000" dirty="0" smtClean="0"/>
              <a:t>У оквиру табеле се разикују:</a:t>
            </a:r>
          </a:p>
          <a:p>
            <a:pPr lvl="2" eaLnBrk="1" hangingPunct="1">
              <a:buClr>
                <a:srgbClr val="FFFFFF"/>
              </a:buClr>
            </a:pPr>
            <a:r>
              <a:rPr lang="sr-Cyrl-RS" altLang="en-US" sz="2000" dirty="0" smtClean="0"/>
              <a:t>Атрибути релације (колоне у табели)</a:t>
            </a:r>
          </a:p>
          <a:p>
            <a:pPr lvl="2" eaLnBrk="1" hangingPunct="1">
              <a:buClr>
                <a:srgbClr val="FFFFFF"/>
              </a:buClr>
            </a:pPr>
            <a:r>
              <a:rPr lang="sr-Cyrl-RS" altLang="en-US" sz="2000" dirty="0" smtClean="0"/>
              <a:t>Н-торке релације (врсте у табели)</a:t>
            </a:r>
            <a:r>
              <a:rPr lang="ru-RU" altLang="en-US" sz="2000" dirty="0" smtClean="0"/>
              <a:t> </a:t>
            </a:r>
          </a:p>
          <a:p>
            <a:pPr eaLnBrk="1" hangingPunct="1">
              <a:buClr>
                <a:srgbClr val="FFFFFF"/>
              </a:buClr>
            </a:pPr>
            <a:r>
              <a:rPr lang="sr-Cyrl-RS" altLang="en-US" sz="2200" dirty="0" smtClean="0"/>
              <a:t>Један систем за управљање базама података може истовремено управљати са више база података </a:t>
            </a:r>
            <a:endParaRPr lang="en-US" altLang="en-US" sz="2200" dirty="0" smtClean="0"/>
          </a:p>
          <a:p>
            <a:pPr eaLnBrk="1" hangingPunct="1"/>
            <a:r>
              <a:rPr lang="sr-Cyrl-RS" altLang="en-US" dirty="0">
                <a:solidFill>
                  <a:srgbClr val="FFCC66"/>
                </a:solidFill>
              </a:rPr>
              <a:t>Схема </a:t>
            </a:r>
            <a:r>
              <a:rPr lang="sr-Cyrl-RS" altLang="en-US" dirty="0" smtClean="0"/>
              <a:t>за дату базу података </a:t>
            </a:r>
            <a:r>
              <a:rPr lang="sr-Cyrl-RS" altLang="en-US" dirty="0"/>
              <a:t>је опис података (табела и атрибута) у тој бази, укључујући и опис свих осталих повезаних објеката те базе, као и начина њиховог повезивања.   </a:t>
            </a:r>
          </a:p>
          <a:p>
            <a:pPr eaLnBrk="1" hangingPunct="1">
              <a:buClr>
                <a:srgbClr val="002060"/>
              </a:buClr>
            </a:pPr>
            <a:endParaRPr lang="en-US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93480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База података и табеле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База података обично садржи већи број табела:</a:t>
            </a:r>
            <a:endParaRPr lang="ru-RU" altLang="en-US" sz="2200" dirty="0" smtClean="0"/>
          </a:p>
          <a:p>
            <a:pPr eaLnBrk="1" hangingPunct="1">
              <a:buClr>
                <a:srgbClr val="002060"/>
              </a:buClr>
            </a:pPr>
            <a:endParaRPr lang="ru-RU" altLang="en-US" dirty="0"/>
          </a:p>
          <a:p>
            <a:pPr eaLnBrk="1" hangingPunct="1">
              <a:buClr>
                <a:srgbClr val="002060"/>
              </a:buClr>
            </a:pPr>
            <a:endParaRPr lang="ru-RU" altLang="en-US" sz="2200" dirty="0" smtClean="0"/>
          </a:p>
          <a:p>
            <a:pPr eaLnBrk="1" hangingPunct="1">
              <a:buClr>
                <a:srgbClr val="002060"/>
              </a:buClr>
            </a:pPr>
            <a:endParaRPr lang="ru-RU" altLang="en-US" dirty="0"/>
          </a:p>
          <a:p>
            <a:pPr eaLnBrk="1" hangingPunct="1">
              <a:buClr>
                <a:srgbClr val="002060"/>
              </a:buClr>
            </a:pPr>
            <a:endParaRPr lang="ru-RU" altLang="en-US" sz="2200" dirty="0" smtClean="0"/>
          </a:p>
          <a:p>
            <a:pPr eaLnBrk="1" hangingPunct="1">
              <a:buClr>
                <a:srgbClr val="002060"/>
              </a:buClr>
            </a:pPr>
            <a:endParaRPr lang="ru-RU" altLang="en-US" dirty="0"/>
          </a:p>
          <a:p>
            <a:pPr eaLnBrk="1" hangingPunct="1">
              <a:buClr>
                <a:srgbClr val="002060"/>
              </a:buClr>
            </a:pPr>
            <a:endParaRPr lang="ru-RU" altLang="en-US" sz="2200" dirty="0" smtClean="0"/>
          </a:p>
          <a:p>
            <a:pPr eaLnBrk="1" hangingPunct="1">
              <a:buClr>
                <a:srgbClr val="002060"/>
              </a:buClr>
            </a:pPr>
            <a:endParaRPr lang="ru-RU" altLang="en-US" dirty="0"/>
          </a:p>
          <a:p>
            <a:pPr eaLnBrk="1" hangingPunct="1">
              <a:buClr>
                <a:srgbClr val="002060"/>
              </a:buClr>
            </a:pPr>
            <a:endParaRPr lang="ru-RU" altLang="en-US" sz="2200" dirty="0" smtClean="0"/>
          </a:p>
          <a:p>
            <a:pPr eaLnBrk="1" hangingPunct="1">
              <a:buClr>
                <a:srgbClr val="FFFFFF"/>
              </a:buClr>
            </a:pPr>
            <a:r>
              <a:rPr lang="ru-RU" altLang="en-US" sz="2200" dirty="0" smtClean="0"/>
              <a:t>Пример табеле: </a:t>
            </a:r>
          </a:p>
          <a:p>
            <a:pPr eaLnBrk="1" hangingPunct="1"/>
            <a:endParaRPr lang="en-US" altLang="en-US" sz="22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231330"/>
              </p:ext>
            </p:extLst>
          </p:nvPr>
        </p:nvGraphicFramePr>
        <p:xfrm>
          <a:off x="1115616" y="5556840"/>
          <a:ext cx="6096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Prezime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DatumRodjenja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Драган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20.08.1943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Божовић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Петар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22.06.1946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81" r="27655" b="7279"/>
          <a:stretch/>
        </p:blipFill>
        <p:spPr bwMode="auto">
          <a:xfrm>
            <a:off x="1979712" y="1844823"/>
            <a:ext cx="4176464" cy="327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58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551"/>
            <a:ext cx="6454105" cy="493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База података и табеле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(3)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Врсте и колоне табеле са контактима у бази података: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87947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База података и табеле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(4)</a:t>
            </a:r>
            <a:endParaRPr lang="ru-RU" altLang="en-US" sz="3200" dirty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200" dirty="0" smtClean="0">
                <a:solidFill>
                  <a:srgbClr val="FFFFFF"/>
                </a:solidFill>
              </a:rPr>
              <a:t>Пример </a:t>
            </a:r>
            <a:r>
              <a:rPr lang="sr-Cyrl-RS" altLang="en-US" sz="2200" dirty="0" smtClean="0">
                <a:solidFill>
                  <a:srgbClr val="FFFFFF"/>
                </a:solidFill>
              </a:rPr>
              <a:t>јединствене </a:t>
            </a:r>
            <a:r>
              <a:rPr lang="ru-RU" altLang="en-US" sz="2200" dirty="0" smtClean="0">
                <a:solidFill>
                  <a:srgbClr val="FFFFFF"/>
                </a:solidFill>
              </a:rPr>
              <a:t>табеле: 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>
              <a:solidFill>
                <a:srgbClr val="FFFFFF"/>
              </a:solidFill>
            </a:endParaRP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 smtClean="0">
                <a:solidFill>
                  <a:srgbClr val="FFFFFF"/>
                </a:solidFill>
              </a:rPr>
              <a:t>Проблеми:</a:t>
            </a: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>
                <a:solidFill>
                  <a:srgbClr val="FFFFFF"/>
                </a:solidFill>
              </a:rPr>
              <a:t>Вишеструко понављање истих информација може да олакша генерисање грешака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200" dirty="0" smtClean="0">
                <a:solidFill>
                  <a:srgbClr val="FFFFFF"/>
                </a:solidFill>
              </a:rPr>
              <a:t>Обично се у подаци у бази података чувају у различитим табелама које су међусобно повезане</a:t>
            </a:r>
            <a:endParaRPr lang="ru-RU" altLang="en-US" sz="2200" dirty="0">
              <a:solidFill>
                <a:srgbClr val="FFFFFF"/>
              </a:solidFill>
            </a:endParaRP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>
                <a:solidFill>
                  <a:srgbClr val="FFFFFF"/>
                </a:solidFill>
              </a:rPr>
              <a:t>Таква организација је на први поглед неприродна, али има својих предности</a:t>
            </a:r>
            <a:endParaRPr lang="ru-RU" altLang="en-US" sz="2000" dirty="0">
              <a:solidFill>
                <a:srgbClr val="FFFFFF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861979"/>
              </p:ext>
            </p:extLst>
          </p:nvPr>
        </p:nvGraphicFramePr>
        <p:xfrm>
          <a:off x="755576" y="1916832"/>
          <a:ext cx="7992888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64296"/>
                <a:gridCol w="1656184"/>
                <a:gridCol w="367240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Prezime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Драган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Повратак</a:t>
                      </a:r>
                      <a:r>
                        <a:rPr lang="sr-Cyrl-RS" baseline="0" dirty="0" smtClean="0"/>
                        <a:t> отписаних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Бјелогрлић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Драган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Црни</a:t>
                      </a:r>
                      <a:r>
                        <a:rPr lang="sr-Cyrl-RS" baseline="0" dirty="0" smtClean="0"/>
                        <a:t> бомбардер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Божовић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Петар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Лепа</a:t>
                      </a:r>
                      <a:r>
                        <a:rPr lang="sr-Cyrl-RS" baseline="0" dirty="0" smtClean="0"/>
                        <a:t> села лепо горе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Драган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Национална</a:t>
                      </a:r>
                      <a:r>
                        <a:rPr lang="sr-Cyrl-RS" baseline="0" dirty="0" smtClean="0"/>
                        <a:t> класа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Божовић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Петар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Никола</a:t>
                      </a:r>
                      <a:r>
                        <a:rPr lang="sr-Cyrl-RS" baseline="0" dirty="0" smtClean="0"/>
                        <a:t> Тесла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72063" y="2340496"/>
            <a:ext cx="1595681" cy="1808584"/>
            <a:chOff x="672063" y="2852936"/>
            <a:chExt cx="1595681" cy="1808584"/>
          </a:xfrm>
        </p:grpSpPr>
        <p:sp>
          <p:nvSpPr>
            <p:cNvPr id="3" name="Oval 2"/>
            <p:cNvSpPr/>
            <p:nvPr/>
          </p:nvSpPr>
          <p:spPr>
            <a:xfrm>
              <a:off x="683568" y="2852936"/>
              <a:ext cx="1584176" cy="2880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83568" y="3933056"/>
              <a:ext cx="1584176" cy="2880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82957" y="4373488"/>
              <a:ext cx="1584176" cy="2880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5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72063" y="3573016"/>
              <a:ext cx="1584176" cy="28803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5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1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88113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База података и табеле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(5)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 smtClean="0"/>
              <a:t>Раздвајају се подаци о глумцима и подаци о филмовима и повезују се преко њихових кључева</a:t>
            </a:r>
            <a:r>
              <a:rPr lang="ru-RU" altLang="en-US" sz="2200" dirty="0" smtClean="0"/>
              <a:t>: 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sr-Cyrl-RS" altLang="en-US" sz="2200" dirty="0" smtClean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 smtClean="0"/>
              <a:t>Примарни кључ: атрибути н-торке који омогућава једнозначну идентификацију сваке од н-торки у датој релације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 smtClean="0"/>
              <a:t>Страни кључ: једнозначно идентификује н-торку у </a:t>
            </a:r>
            <a:r>
              <a:rPr lang="sr-Cyrl-RS" altLang="en-US" sz="2200" dirty="0"/>
              <a:t>„</a:t>
            </a:r>
            <a:r>
              <a:rPr lang="sr-Cyrl-RS" altLang="en-US" sz="2200" dirty="0" smtClean="0"/>
              <a:t>страној“ </a:t>
            </a:r>
            <a:r>
              <a:rPr lang="sr-Cyrl-RS" altLang="en-US" sz="2200" dirty="0" smtClean="0">
                <a:solidFill>
                  <a:srgbClr val="FFFFFF"/>
                </a:solidFill>
              </a:rPr>
              <a:t>релацији – реферише на примарни кључ друге табеле </a:t>
            </a:r>
          </a:p>
          <a:p>
            <a:pPr marL="457200" lvl="1" indent="0" eaLnBrk="1" hangingPunct="1">
              <a:buClr>
                <a:schemeClr val="accent3">
                  <a:lumMod val="95000"/>
                </a:schemeClr>
              </a:buClr>
              <a:buNone/>
            </a:pPr>
            <a:r>
              <a:rPr lang="ru-RU" altLang="en-US" sz="2000" dirty="0">
                <a:solidFill>
                  <a:srgbClr val="FFFFFF"/>
                </a:solidFill>
              </a:rPr>
              <a:t>Понављање </a:t>
            </a:r>
            <a:r>
              <a:rPr lang="ru-RU" altLang="en-US" sz="2000" dirty="0" smtClean="0">
                <a:solidFill>
                  <a:srgbClr val="FFFFFF"/>
                </a:solidFill>
              </a:rPr>
              <a:t>вредност није дозвољено за примарне кључеве, а могуће је (и често се јавља) за стране кључеве  </a:t>
            </a:r>
            <a:endParaRPr lang="ru-RU" altLang="en-US" sz="2000" dirty="0">
              <a:solidFill>
                <a:srgbClr val="FFFFFF"/>
              </a:solidFill>
            </a:endParaRPr>
          </a:p>
          <a:p>
            <a:pPr eaLnBrk="1" hangingPunct="1">
              <a:buClr>
                <a:srgbClr val="002060"/>
              </a:buClr>
            </a:pPr>
            <a:endParaRPr lang="sr-Cyrl-RS" altLang="en-US" sz="2200" dirty="0" smtClean="0"/>
          </a:p>
          <a:p>
            <a:pPr marL="457200" lvl="1" indent="0" eaLnBrk="1" hangingPunct="1">
              <a:buClr>
                <a:srgbClr val="002060"/>
              </a:buClr>
              <a:buNone/>
            </a:pPr>
            <a:endParaRPr lang="en-US" altLang="en-US" sz="17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74187"/>
              </p:ext>
            </p:extLst>
          </p:nvPr>
        </p:nvGraphicFramePr>
        <p:xfrm>
          <a:off x="251520" y="2636912"/>
          <a:ext cx="3384376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96144"/>
                <a:gridCol w="1152128"/>
                <a:gridCol w="93610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GlumacId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Prezime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Драган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Божовић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Петар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437320"/>
              </p:ext>
            </p:extLst>
          </p:nvPr>
        </p:nvGraphicFramePr>
        <p:xfrm>
          <a:off x="4499992" y="2204864"/>
          <a:ext cx="4176464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0526"/>
                <a:gridCol w="155593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GlumacId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Повратак</a:t>
                      </a:r>
                      <a:r>
                        <a:rPr lang="sr-Cyrl-RS" baseline="0" dirty="0" smtClean="0"/>
                        <a:t> отписаних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Црни</a:t>
                      </a:r>
                      <a:r>
                        <a:rPr lang="sr-Cyrl-RS" baseline="0" dirty="0" smtClean="0"/>
                        <a:t> бомбардер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Лепа</a:t>
                      </a:r>
                      <a:r>
                        <a:rPr lang="sr-Cyrl-RS" baseline="0" dirty="0" smtClean="0"/>
                        <a:t> села лепо горе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Национална</a:t>
                      </a:r>
                      <a:r>
                        <a:rPr lang="sr-Cyrl-RS" baseline="0" dirty="0" smtClean="0"/>
                        <a:t> класа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 smtClean="0"/>
                        <a:t>Никола</a:t>
                      </a:r>
                      <a:r>
                        <a:rPr lang="sr-Cyrl-RS" baseline="0" dirty="0" smtClean="0"/>
                        <a:t> Тесла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Elbow Connector 8"/>
          <p:cNvCxnSpPr/>
          <p:nvPr/>
        </p:nvCxnSpPr>
        <p:spPr>
          <a:xfrm flipV="1">
            <a:off x="529591" y="2708920"/>
            <a:ext cx="6624736" cy="432048"/>
          </a:xfrm>
          <a:prstGeom prst="bentConnector3">
            <a:avLst/>
          </a:prstGeom>
          <a:ln w="95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529591" y="3212976"/>
            <a:ext cx="6624736" cy="648072"/>
          </a:xfrm>
          <a:prstGeom prst="bentConnector3">
            <a:avLst/>
          </a:prstGeom>
          <a:ln w="9525">
            <a:solidFill>
              <a:srgbClr val="C0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74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115616" y="2248156"/>
            <a:ext cx="6984776" cy="4585223"/>
            <a:chOff x="2267744" y="2132856"/>
            <a:chExt cx="6768752" cy="4700523"/>
          </a:xfrm>
        </p:grpSpPr>
        <p:grpSp>
          <p:nvGrpSpPr>
            <p:cNvPr id="2" name="Group 1"/>
            <p:cNvGrpSpPr/>
            <p:nvPr/>
          </p:nvGrpSpPr>
          <p:grpSpPr>
            <a:xfrm>
              <a:off x="2267744" y="2132856"/>
              <a:ext cx="6768752" cy="4700523"/>
              <a:chOff x="2267744" y="2132856"/>
              <a:chExt cx="6768752" cy="4700523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7744" y="2132856"/>
                <a:ext cx="6768752" cy="4700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843808" y="2132856"/>
                <a:ext cx="1224136" cy="3800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5940152" y="6453335"/>
              <a:ext cx="2376264" cy="380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база контакта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CC"/>
              </a:buClr>
            </a:pPr>
            <a:r>
              <a:rPr lang="sr-Cyrl-RS" altLang="en-US" dirty="0" smtClean="0"/>
              <a:t>Издвојене категорије су постале колоне, а сваки од папирића садржи податке једне врсте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28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Базе података </a:t>
            </a:r>
            <a:endParaRPr lang="en-U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6" name="Picture 2" descr="C:\Courses\PmfBl TI IP 2016-17\Predavanja\Zgr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база контакта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У левом дијаграму подаци нису атомични, а у десном јесу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7"/>
          <a:stretch/>
        </p:blipFill>
        <p:spPr bwMode="auto">
          <a:xfrm>
            <a:off x="501960" y="2420888"/>
            <a:ext cx="2053816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139952" y="2492896"/>
            <a:ext cx="4095983" cy="3362325"/>
            <a:chOff x="4139952" y="2492896"/>
            <a:chExt cx="4095983" cy="3362325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046"/>
            <a:stretch/>
          </p:blipFill>
          <p:spPr bwMode="auto">
            <a:xfrm>
              <a:off x="4139952" y="2492896"/>
              <a:ext cx="4095983" cy="336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092280" y="2492896"/>
              <a:ext cx="1143655" cy="9361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950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25" y="2305794"/>
            <a:ext cx="46005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Релација „један према један“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28565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Пример релације „један према један“: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940024"/>
            <a:ext cx="87534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61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(3)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Релација „један према више“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2028825"/>
            <a:ext cx="64198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93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(4)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Пример релације „један према више“: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16832"/>
            <a:ext cx="49149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6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(5)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Релација „више према више“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501" y="2010519"/>
            <a:ext cx="42576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7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103487"/>
            <a:ext cx="82486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(6)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Пример релације „више према више“: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08302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(7)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Пример релације „више према више“ – решење које није најбоље: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" y="2420888"/>
            <a:ext cx="79914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5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(8)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dirty="0" smtClean="0"/>
              <a:t>Пример релације „више према више“ – још једно решење које није најбоље: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539552" y="2276872"/>
            <a:ext cx="7705725" cy="2876550"/>
            <a:chOff x="539552" y="2276872"/>
            <a:chExt cx="7705725" cy="2876550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276872"/>
              <a:ext cx="7705725" cy="287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5508104" y="3933056"/>
              <a:ext cx="2737173" cy="1220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04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5616" y="1978062"/>
            <a:ext cx="6768752" cy="4835314"/>
            <a:chOff x="683568" y="1652612"/>
            <a:chExt cx="6861962" cy="5171542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652612"/>
              <a:ext cx="6861962" cy="517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076056" y="5360866"/>
              <a:ext cx="2376264" cy="14509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Релације међу табелама (9)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Cyrl-RS" altLang="en-US" dirty="0" smtClean="0"/>
              <a:t>Пример релације „више према више“ – добро решење:</a:t>
            </a:r>
            <a:endParaRPr lang="ru-RU" altLang="en-US" sz="2200" dirty="0" smtClean="0"/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1776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sr-Cyrl-RS" kern="0" dirty="0" smtClean="0">
                <a:solidFill>
                  <a:srgbClr val="FFFFFF"/>
                </a:solidFill>
              </a:rPr>
              <a:t>Коришћење базе података</a:t>
            </a:r>
            <a:endParaRPr lang="en-US" kern="0" dirty="0" smtClean="0">
              <a:solidFill>
                <a:srgbClr val="FFFFFF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176858" y="2111846"/>
            <a:ext cx="7317916" cy="3981450"/>
            <a:chOff x="1176858" y="2111846"/>
            <a:chExt cx="7317916" cy="3981450"/>
          </a:xfrm>
        </p:grpSpPr>
        <p:grpSp>
          <p:nvGrpSpPr>
            <p:cNvPr id="6" name="Group 5"/>
            <p:cNvGrpSpPr/>
            <p:nvPr/>
          </p:nvGrpSpPr>
          <p:grpSpPr>
            <a:xfrm>
              <a:off x="1176858" y="2111846"/>
              <a:ext cx="7317916" cy="3981450"/>
              <a:chOff x="1176858" y="2111846"/>
              <a:chExt cx="7317916" cy="398145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858" y="2111846"/>
                <a:ext cx="7067550" cy="3981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1187624" y="2132856"/>
                <a:ext cx="497187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sr-Cyrl-RS" sz="2000" dirty="0" smtClean="0">
                    <a:latin typeface="+mn-lt"/>
                  </a:rPr>
                  <a:t>Систем за управљање базама података</a:t>
                </a:r>
                <a:endParaRPr lang="en-US" sz="2000" dirty="0">
                  <a:latin typeface="+mn-lt"/>
                </a:endParaRPr>
              </a:p>
            </p:txBody>
          </p:sp>
          <p:sp>
            <p:nvSpPr>
              <p:cNvPr id="5" name="Oval Callout 4"/>
              <p:cNvSpPr/>
              <p:nvPr/>
            </p:nvSpPr>
            <p:spPr>
              <a:xfrm>
                <a:off x="1331640" y="5301208"/>
                <a:ext cx="1440160" cy="648072"/>
              </a:xfrm>
              <a:prstGeom prst="wedgeEllipseCallout">
                <a:avLst>
                  <a:gd name="adj1" fmla="val -9350"/>
                  <a:gd name="adj2" fmla="val -829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Подаци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Callout 7"/>
              <p:cNvSpPr/>
              <p:nvPr/>
            </p:nvSpPr>
            <p:spPr>
              <a:xfrm>
                <a:off x="3032851" y="4797152"/>
                <a:ext cx="2410606" cy="720080"/>
              </a:xfrm>
              <a:prstGeom prst="wedgeEllipseCallout">
                <a:avLst>
                  <a:gd name="adj1" fmla="val -39441"/>
                  <a:gd name="adj2" fmla="val -6989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Сервер базе података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Callout 8"/>
              <p:cNvSpPr/>
              <p:nvPr/>
            </p:nvSpPr>
            <p:spPr>
              <a:xfrm>
                <a:off x="6012160" y="5301208"/>
                <a:ext cx="2482614" cy="646362"/>
              </a:xfrm>
              <a:prstGeom prst="wedgeEllipseCallout">
                <a:avLst>
                  <a:gd name="adj1" fmla="val -19066"/>
                  <a:gd name="adj2" fmla="val -713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Апликације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804248" y="256490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1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7257" y="364502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2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56648" y="468507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3</a:t>
              </a:r>
              <a:endParaRPr lang="en-US" sz="2000" dirty="0"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база контакта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1560" y="1750665"/>
            <a:ext cx="7248525" cy="3838575"/>
            <a:chOff x="611560" y="1534641"/>
            <a:chExt cx="7248525" cy="3838575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534641"/>
              <a:ext cx="7248525" cy="383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3635896" y="4509120"/>
              <a:ext cx="3168352" cy="7920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479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Прва нормална форма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396" y="3212926"/>
            <a:ext cx="5372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3819525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769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Прва нормална форма (2)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39577"/>
            <a:ext cx="83534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68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0"/>
            <a:ext cx="7344816" cy="553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Друга нормална форма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0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Друга нормална форма (2)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1" y="1493093"/>
            <a:ext cx="8448675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41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273468"/>
            <a:ext cx="6336704" cy="55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Трећа нормална форма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3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23928" y="1196975"/>
            <a:ext cx="4980360" cy="2362200"/>
          </a:xfrm>
        </p:spPr>
        <p:txBody>
          <a:bodyPr/>
          <a:lstStyle/>
          <a:p>
            <a:pPr algn="r"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Структурни упитни језик </a:t>
            </a:r>
            <a:r>
              <a:rPr lang="en-US" altLang="en-US" sz="5400" dirty="0" smtClean="0">
                <a:solidFill>
                  <a:srgbClr val="FFFFFF"/>
                </a:solidFill>
              </a:rPr>
              <a:t>SQL</a:t>
            </a:r>
            <a:r>
              <a:rPr lang="sr-Cyrl-RS" altLang="en-US" sz="5400" dirty="0" smtClean="0">
                <a:solidFill>
                  <a:srgbClr val="FFFFFF"/>
                </a:solidFill>
              </a:rPr>
              <a:t> </a:t>
            </a:r>
            <a:endParaRPr lang="en-U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6" name="Picture 2" descr="C:\Courses\PmfBl TI IP 2016-17\Predavanja\Zgr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1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476375" y="549275"/>
            <a:ext cx="7210425" cy="868363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3200" kern="0" dirty="0" smtClean="0">
                <a:solidFill>
                  <a:srgbClr val="FFFFFF"/>
                </a:solidFill>
              </a:rPr>
              <a:t>SQL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76858" y="2111846"/>
            <a:ext cx="7317916" cy="3981450"/>
            <a:chOff x="1176858" y="2111846"/>
            <a:chExt cx="7317916" cy="3981450"/>
          </a:xfrm>
        </p:grpSpPr>
        <p:grpSp>
          <p:nvGrpSpPr>
            <p:cNvPr id="6" name="Group 5"/>
            <p:cNvGrpSpPr/>
            <p:nvPr/>
          </p:nvGrpSpPr>
          <p:grpSpPr>
            <a:xfrm>
              <a:off x="1176858" y="2111846"/>
              <a:ext cx="7317916" cy="3981450"/>
              <a:chOff x="1176858" y="2111846"/>
              <a:chExt cx="7317916" cy="398145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6858" y="2111846"/>
                <a:ext cx="7067550" cy="3981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1222242" y="2164794"/>
                <a:ext cx="378180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+mn-lt"/>
                  </a:rPr>
                  <a:t> </a:t>
                </a:r>
                <a:r>
                  <a:rPr lang="en-US" sz="2000" dirty="0" smtClean="0">
                    <a:latin typeface="+mn-lt"/>
                  </a:rPr>
                  <a:t>                                                 </a:t>
                </a:r>
                <a:endParaRPr lang="en-US" sz="2000" dirty="0">
                  <a:latin typeface="+mn-lt"/>
                </a:endParaRPr>
              </a:p>
            </p:txBody>
          </p:sp>
          <p:sp>
            <p:nvSpPr>
              <p:cNvPr id="5" name="Oval Callout 4"/>
              <p:cNvSpPr/>
              <p:nvPr/>
            </p:nvSpPr>
            <p:spPr>
              <a:xfrm>
                <a:off x="1331640" y="5301208"/>
                <a:ext cx="1440160" cy="648072"/>
              </a:xfrm>
              <a:prstGeom prst="wedgeEllipseCallout">
                <a:avLst>
                  <a:gd name="adj1" fmla="val -9350"/>
                  <a:gd name="adj2" fmla="val -829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Подаци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Oval Callout 7"/>
              <p:cNvSpPr/>
              <p:nvPr/>
            </p:nvSpPr>
            <p:spPr>
              <a:xfrm>
                <a:off x="3032851" y="4797152"/>
                <a:ext cx="2410606" cy="720080"/>
              </a:xfrm>
              <a:prstGeom prst="wedgeEllipseCallout">
                <a:avLst>
                  <a:gd name="adj1" fmla="val -39441"/>
                  <a:gd name="adj2" fmla="val -6989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Сервер базе података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Callout 8"/>
              <p:cNvSpPr/>
              <p:nvPr/>
            </p:nvSpPr>
            <p:spPr>
              <a:xfrm>
                <a:off x="6012160" y="5301208"/>
                <a:ext cx="2482614" cy="646362"/>
              </a:xfrm>
              <a:prstGeom prst="wedgeEllipseCallout">
                <a:avLst>
                  <a:gd name="adj1" fmla="val -19066"/>
                  <a:gd name="adj2" fmla="val -7139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Cyrl-RS" sz="1800" dirty="0" smtClean="0">
                    <a:solidFill>
                      <a:schemeClr val="tx1"/>
                    </a:solidFill>
                  </a:rPr>
                  <a:t>Апликације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804248" y="256490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1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7257" y="364502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2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56648" y="4685074"/>
              <a:ext cx="12971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sr-Cyrl-RS" sz="2000" dirty="0" smtClean="0">
                  <a:latin typeface="+mn-lt"/>
                </a:rPr>
                <a:t>Клијент 3</a:t>
              </a:r>
              <a:endParaRPr lang="en-US" sz="2000" dirty="0">
                <a:latin typeface="+mn-lt"/>
              </a:endParaRPr>
            </a:p>
          </p:txBody>
        </p:sp>
      </p:grpSp>
      <p:sp>
        <p:nvSpPr>
          <p:cNvPr id="2" name="Oval 1"/>
          <p:cNvSpPr/>
          <p:nvPr/>
        </p:nvSpPr>
        <p:spPr>
          <a:xfrm>
            <a:off x="4550117" y="2852936"/>
            <a:ext cx="581447" cy="183213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Callout 13"/>
          <p:cNvSpPr/>
          <p:nvPr/>
        </p:nvSpPr>
        <p:spPr>
          <a:xfrm>
            <a:off x="1822205" y="1374416"/>
            <a:ext cx="4831897" cy="1046472"/>
          </a:xfrm>
          <a:prstGeom prst="wedgeEllipseCallout">
            <a:avLst>
              <a:gd name="adj1" fmla="val 10040"/>
              <a:gd name="adj2" fmla="val 96056"/>
            </a:avLst>
          </a:prstGeom>
          <a:solidFill>
            <a:schemeClr val="accent1">
              <a:alpha val="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1800" dirty="0">
                <a:solidFill>
                  <a:schemeClr val="tx1"/>
                </a:solidFill>
              </a:rPr>
              <a:t>И</a:t>
            </a:r>
            <a:r>
              <a:rPr lang="sr-Cyrl-RS" sz="1800" dirty="0" smtClean="0">
                <a:solidFill>
                  <a:schemeClr val="tx1"/>
                </a:solidFill>
              </a:rPr>
              <a:t>звршава се на заједничком језику за интеркацију клијента са сервером  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SQL (2</a:t>
            </a:r>
            <a:r>
              <a:rPr lang="en-US" altLang="en-US" sz="3200" dirty="0" smtClean="0">
                <a:solidFill>
                  <a:schemeClr val="hlink"/>
                </a:solidFill>
              </a:rPr>
              <a:t>)</a:t>
            </a:r>
            <a:endParaRPr lang="en-US" altLang="en-US" sz="3200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rgbClr val="FFFFFF"/>
              </a:buClr>
            </a:pPr>
            <a:r>
              <a:rPr lang="sr-Latn-RS" altLang="en-US" dirty="0" smtClean="0"/>
              <a:t>SQL </a:t>
            </a:r>
            <a:r>
              <a:rPr lang="en-US" altLang="en-US" dirty="0" smtClean="0"/>
              <a:t>– </a:t>
            </a:r>
            <a:r>
              <a:rPr lang="sr-Cyrl-RS" altLang="en-US" dirty="0" smtClean="0"/>
              <a:t>Структурисани упитни језик: језик за упите над релационим базама података</a:t>
            </a:r>
            <a:endParaRPr lang="ru-RU" altLang="en-US" sz="2200" dirty="0" smtClean="0"/>
          </a:p>
          <a:p>
            <a:pPr eaLnBrk="1" hangingPunct="1">
              <a:buClr>
                <a:srgbClr val="FFFFFF"/>
              </a:buClr>
            </a:pPr>
            <a:r>
              <a:rPr lang="sr-Cyrl-RS" altLang="en-US" sz="2200" dirty="0" smtClean="0"/>
              <a:t>Стандардизовани језик</a:t>
            </a:r>
            <a:endParaRPr lang="ru-RU" altLang="en-US" sz="2200" dirty="0" smtClean="0"/>
          </a:p>
          <a:p>
            <a:pPr lvl="1" eaLnBrk="1" hangingPunct="1">
              <a:buClr>
                <a:srgbClr val="FFFFFF"/>
              </a:buClr>
            </a:pPr>
            <a:r>
              <a:rPr lang="ru-RU" altLang="en-US" sz="2000" dirty="0" smtClean="0"/>
              <a:t>Овде се ради о тзв. релационим базама података (подаци су организовани у релације, материјализација релација су табеле)</a:t>
            </a:r>
          </a:p>
          <a:p>
            <a:pPr lvl="1" eaLnBrk="1" hangingPunct="1">
              <a:buClr>
                <a:srgbClr val="FFFFFF"/>
              </a:buClr>
            </a:pPr>
            <a:r>
              <a:rPr lang="ru-RU" altLang="en-US" sz="2000" dirty="0" smtClean="0"/>
              <a:t>Заједнички језик за избор (упит) и модификацију података је </a:t>
            </a:r>
            <a:r>
              <a:rPr lang="en-US" altLang="en-US" sz="2000" dirty="0" smtClean="0"/>
              <a:t>SQL (Structured Query Language)</a:t>
            </a:r>
            <a:r>
              <a:rPr lang="ru-RU" altLang="en-US" sz="2000" dirty="0" smtClean="0"/>
              <a:t>  </a:t>
            </a:r>
          </a:p>
          <a:p>
            <a:pPr eaLnBrk="1" hangingPunct="1"/>
            <a:r>
              <a:rPr lang="ru-RU" altLang="en-US" dirty="0" smtClean="0"/>
              <a:t>У запису синтаксе </a:t>
            </a:r>
            <a:r>
              <a:rPr lang="en-US" altLang="en-US" dirty="0" smtClean="0"/>
              <a:t>SQL </a:t>
            </a:r>
            <a:r>
              <a:rPr lang="sr-Cyrl-RS" altLang="en-US" dirty="0" smtClean="0"/>
              <a:t>наредби користиће се следећи мета-симболи</a:t>
            </a:r>
            <a:r>
              <a:rPr lang="ru-RU" altLang="en-US" sz="2200" dirty="0" smtClean="0"/>
              <a:t>:</a:t>
            </a:r>
          </a:p>
          <a:p>
            <a:pPr marL="4572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 </a:t>
            </a:r>
            <a:r>
              <a:rPr lang="sr-Cyrl-RS" altLang="en-US" dirty="0">
                <a:solidFill>
                  <a:srgbClr val="00B050"/>
                </a:solidFill>
              </a:rPr>
              <a:t>] </a:t>
            </a:r>
            <a:r>
              <a:rPr lang="sr-Cyrl-RS" altLang="en-US" dirty="0"/>
              <a:t>- означавају </a:t>
            </a:r>
            <a:r>
              <a:rPr lang="sr-Cyrl-RS" altLang="en-US" dirty="0" smtClean="0"/>
              <a:t>да се елеменат унутар њих може али не мора јавити у наредби</a:t>
            </a:r>
          </a:p>
          <a:p>
            <a:pPr marL="4572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 </a:t>
            </a:r>
            <a:r>
              <a:rPr lang="en-US" altLang="en-US" dirty="0" smtClean="0">
                <a:solidFill>
                  <a:srgbClr val="00B050"/>
                </a:solidFill>
              </a:rPr>
              <a:t>…</a:t>
            </a:r>
            <a:r>
              <a:rPr lang="sr-Cyrl-RS" altLang="en-US" dirty="0" smtClean="0">
                <a:solidFill>
                  <a:srgbClr val="00B050"/>
                </a:solidFill>
              </a:rPr>
              <a:t>] </a:t>
            </a:r>
            <a:r>
              <a:rPr lang="sr-Cyrl-RS" altLang="en-US" dirty="0" smtClean="0"/>
              <a:t>- означавају </a:t>
            </a:r>
            <a:r>
              <a:rPr lang="sr-Cyrl-RS" altLang="en-US" dirty="0"/>
              <a:t>да се елеменат </a:t>
            </a:r>
            <a:r>
              <a:rPr lang="sr-Cyrl-RS" altLang="en-US" dirty="0" smtClean="0"/>
              <a:t>не мора јавити, али и да се може поновити једном или више пута</a:t>
            </a:r>
          </a:p>
          <a:p>
            <a:pPr marL="457200" lvl="1" indent="0" eaLnBrk="1" hangingPunct="1">
              <a:buNone/>
            </a:pPr>
            <a:r>
              <a:rPr lang="sr-Cyrl-RS" altLang="en-US" sz="2000" dirty="0" smtClean="0">
                <a:solidFill>
                  <a:srgbClr val="00B050"/>
                </a:solidFill>
              </a:rPr>
              <a:t>|</a:t>
            </a:r>
            <a:r>
              <a:rPr lang="sr-Cyrl-RS" altLang="en-US" sz="2000" dirty="0" smtClean="0"/>
              <a:t> - у наредби се јавља тачно један од израза који су лево и десно од овог мета-симбола </a:t>
            </a:r>
            <a:endParaRPr lang="en-US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2828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/>
              <a:t>SQL </a:t>
            </a:r>
            <a:r>
              <a:rPr lang="sr-Cyrl-RS" altLang="en-US" dirty="0"/>
              <a:t>наредба </a:t>
            </a:r>
            <a:r>
              <a:rPr lang="sr-Latn-RS" altLang="en-US" dirty="0" smtClean="0"/>
              <a:t>SELECT</a:t>
            </a:r>
            <a:r>
              <a:rPr lang="sr-Cyrl-RS" altLang="en-US" dirty="0" smtClean="0"/>
              <a:t> служи за избор података из базе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с</a:t>
            </a:r>
            <a:r>
              <a:rPr lang="sr-Cyrl-RS" altLang="en-US" sz="2200" dirty="0" smtClean="0"/>
              <a:t>интакса наредбе (избор података из једне табеле)</a:t>
            </a:r>
          </a:p>
          <a:p>
            <a:pPr marL="400050" lvl="1" indent="0" eaLnBrk="1" hangingPunct="1">
              <a:buNone/>
            </a:pPr>
            <a:r>
              <a:rPr lang="en-US" altLang="en-US" sz="2000" dirty="0" smtClean="0">
                <a:solidFill>
                  <a:srgbClr val="FFFF00"/>
                </a:solidFill>
              </a:rPr>
              <a:t>SELECT 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sr-Latn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/>
              <a:t>, </a:t>
            </a:r>
            <a:r>
              <a:rPr lang="en-US" altLang="en-US" dirty="0" err="1">
                <a:solidFill>
                  <a:srgbClr val="FFCC66"/>
                </a:solidFill>
              </a:rPr>
              <a:t>Atribut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 smtClean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endParaRPr lang="en-US" altLang="en-US" dirty="0" smtClean="0">
              <a:solidFill>
                <a:srgbClr val="FFCC66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 </a:t>
            </a:r>
            <a:endParaRPr lang="sr-Cyrl-RS" altLang="en-US" sz="2000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синтакса </a:t>
            </a:r>
            <a:r>
              <a:rPr lang="sr-Cyrl-RS" altLang="en-US" dirty="0"/>
              <a:t>наредбе (избор </a:t>
            </a:r>
            <a:r>
              <a:rPr lang="sr-Cyrl-RS" altLang="en-US" dirty="0" smtClean="0"/>
              <a:t>свих атрибута, може бити више табела)</a:t>
            </a: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SELECT </a:t>
            </a:r>
            <a:r>
              <a:rPr lang="sr-Cyrl-RS" altLang="en-US" dirty="0">
                <a:solidFill>
                  <a:srgbClr val="FFCC66"/>
                </a:solidFill>
              </a:rPr>
              <a:t>*</a:t>
            </a:r>
            <a:endParaRPr lang="en-US" altLang="en-US" dirty="0">
              <a:solidFill>
                <a:srgbClr val="FFCC66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Cyrl-RS" altLang="en-US" dirty="0" smtClean="0">
                <a:solidFill>
                  <a:srgbClr val="FFFFFF"/>
                </a:solidFill>
              </a:rPr>
              <a:t>,</a:t>
            </a:r>
            <a:r>
              <a:rPr lang="sr-Cyrl-RS" altLang="en-US" dirty="0" smtClean="0">
                <a:solidFill>
                  <a:srgbClr val="00B050"/>
                </a:solidFill>
              </a:rPr>
              <a:t> </a:t>
            </a:r>
            <a:r>
              <a:rPr lang="sr-Cyrl-RS" altLang="en-US" dirty="0" smtClean="0">
                <a:solidFill>
                  <a:srgbClr val="FFCC66"/>
                </a:solidFill>
              </a:rPr>
              <a:t>Т</a:t>
            </a:r>
            <a:r>
              <a:rPr lang="en-US" altLang="en-US" dirty="0" err="1" smtClean="0">
                <a:solidFill>
                  <a:srgbClr val="FFCC66"/>
                </a:solidFill>
              </a:rPr>
              <a:t>abela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 </a:t>
            </a:r>
            <a:endParaRPr lang="sr-Cyrl-RS" altLang="en-US" dirty="0"/>
          </a:p>
        </p:txBody>
      </p:sp>
      <p:sp>
        <p:nvSpPr>
          <p:cNvPr id="6" name="Oval Callout 5"/>
          <p:cNvSpPr/>
          <p:nvPr/>
        </p:nvSpPr>
        <p:spPr>
          <a:xfrm>
            <a:off x="4208279" y="4725144"/>
            <a:ext cx="4320480" cy="1152128"/>
          </a:xfrm>
          <a:prstGeom prst="wedgeEllipseCallout">
            <a:avLst>
              <a:gd name="adj1" fmla="val -100578"/>
              <a:gd name="adj2" fmla="val -263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1800" dirty="0" smtClean="0">
                <a:solidFill>
                  <a:schemeClr val="tx1"/>
                </a:solidFill>
              </a:rPr>
              <a:t>Означава да су изабрани сви атрибути побројаних табела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211960" y="2780928"/>
            <a:ext cx="2736304" cy="648072"/>
          </a:xfrm>
          <a:prstGeom prst="wedgeEllipseCallout">
            <a:avLst>
              <a:gd name="adj1" fmla="val -96194"/>
              <a:gd name="adj2" fmla="val 613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1800" dirty="0" smtClean="0">
                <a:solidFill>
                  <a:schemeClr val="tx1"/>
                </a:solidFill>
              </a:rPr>
              <a:t>Завршава се знаком </a:t>
            </a:r>
            <a:r>
              <a:rPr lang="sr-Cyrl-RS" sz="1800" b="1" dirty="0" smtClean="0">
                <a:solidFill>
                  <a:schemeClr val="tx1"/>
                </a:solidFill>
              </a:rPr>
              <a:t>;</a:t>
            </a:r>
            <a:endParaRPr 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0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Зашто базе података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 smtClean="0"/>
              <a:t>Да би се омогућило да већи број људи ради истовремено над истим скупом података</a:t>
            </a:r>
            <a:r>
              <a:rPr lang="ru-RU" altLang="en-US" sz="2200" dirty="0" smtClean="0"/>
              <a:t> </a:t>
            </a: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/>
              <a:t>Истовремено извршавање операција убацивања података, измена, отказивања, брисања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/>
              <a:t>Да би се </a:t>
            </a:r>
            <a:r>
              <a:rPr lang="sr-Cyrl-RS" altLang="en-US" sz="2200" dirty="0" smtClean="0"/>
              <a:t>на ефикасан начин управљало великом количином података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sr-Cyrl-RS" altLang="en-US" sz="2200" dirty="0"/>
              <a:t>Д</a:t>
            </a:r>
            <a:r>
              <a:rPr lang="sr-Cyrl-RS" altLang="en-US" sz="2200" dirty="0" smtClean="0"/>
              <a:t>а би се обезбедила безбедност</a:t>
            </a: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/>
              <a:t>Ниво видљивости података се разликује од корисника до корисника</a:t>
            </a:r>
            <a:endParaRPr lang="ru-RU" altLang="en-US" sz="2000" dirty="0"/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200" dirty="0" smtClean="0"/>
              <a:t>Да би се понудила централизована администрација података: чување (</a:t>
            </a:r>
            <a:r>
              <a:rPr lang="en-US" altLang="en-US" sz="2200" dirty="0" smtClean="0"/>
              <a:t>backup</a:t>
            </a:r>
            <a:r>
              <a:rPr lang="ru-RU" altLang="en-US" sz="2200" dirty="0" smtClean="0"/>
              <a:t>), рестаурација, опоравак у случају квара, итд.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200" dirty="0"/>
              <a:t>Д</a:t>
            </a:r>
            <a:r>
              <a:rPr lang="ru-RU" altLang="en-US" sz="2200" dirty="0" smtClean="0"/>
              <a:t>а би се обезбедило раздвајање апликација од управљања подацима </a:t>
            </a:r>
          </a:p>
          <a:p>
            <a:pPr eaLnBrk="1" hangingPunct="1"/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2314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340768"/>
            <a:ext cx="8712522" cy="2168525"/>
          </a:xfrm>
        </p:spPr>
        <p:txBody>
          <a:bodyPr/>
          <a:lstStyle/>
          <a:p>
            <a:pPr eaLnBrk="1" hangingPunct="1"/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sz="2200" dirty="0" smtClean="0">
                <a:solidFill>
                  <a:srgbClr val="FFCC66"/>
                </a:solidFill>
              </a:rPr>
              <a:t> </a:t>
            </a:r>
            <a:r>
              <a:rPr lang="sr-Cyrl-RS" altLang="en-US" sz="2200" dirty="0" smtClean="0"/>
              <a:t>је логички израз саграђен од термова. Термови могу бити:</a:t>
            </a:r>
          </a:p>
          <a:p>
            <a:pPr lvl="1" eaLnBrk="1" hangingPunct="1"/>
            <a:r>
              <a:rPr lang="sr-Cyrl-RS" altLang="en-US" sz="2000" dirty="0" smtClean="0">
                <a:solidFill>
                  <a:srgbClr val="00B050"/>
                </a:solidFill>
              </a:rPr>
              <a:t>елементарни термови </a:t>
            </a:r>
            <a:r>
              <a:rPr lang="sr-Cyrl-RS" altLang="en-US" sz="2000" dirty="0" smtClean="0"/>
              <a:t>облика </a:t>
            </a:r>
            <a:r>
              <a:rPr lang="en-US" altLang="en-US" dirty="0" smtClean="0">
                <a:solidFill>
                  <a:srgbClr val="FFCC66"/>
                </a:solidFill>
              </a:rPr>
              <a:t>&lt;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&gt;&lt;</a:t>
            </a:r>
            <a:r>
              <a:rPr lang="en-US" altLang="en-US" dirty="0" err="1" smtClean="0">
                <a:solidFill>
                  <a:srgbClr val="FFCC66"/>
                </a:solidFill>
              </a:rPr>
              <a:t>operacija</a:t>
            </a:r>
            <a:r>
              <a:rPr lang="en-US" altLang="en-US" dirty="0" smtClean="0">
                <a:solidFill>
                  <a:srgbClr val="FFCC66"/>
                </a:solidFill>
              </a:rPr>
              <a:t>&gt;&lt;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&gt; </a:t>
            </a:r>
            <a:r>
              <a:rPr lang="sr-Cyrl-RS" altLang="en-US" dirty="0" smtClean="0"/>
              <a:t>или </a:t>
            </a:r>
            <a:r>
              <a:rPr lang="en-US" altLang="en-US" dirty="0">
                <a:solidFill>
                  <a:srgbClr val="FFCC66"/>
                </a:solidFill>
              </a:rPr>
              <a:t>&lt;</a:t>
            </a:r>
            <a:r>
              <a:rPr lang="en-US" altLang="en-US" dirty="0" err="1">
                <a:solidFill>
                  <a:srgbClr val="FFCC66"/>
                </a:solidFill>
              </a:rPr>
              <a:t>Atribut</a:t>
            </a:r>
            <a:r>
              <a:rPr lang="en-US" altLang="en-US" dirty="0">
                <a:solidFill>
                  <a:srgbClr val="FFCC66"/>
                </a:solidFill>
              </a:rPr>
              <a:t>&gt;&lt;</a:t>
            </a:r>
            <a:r>
              <a:rPr lang="en-US" altLang="en-US" dirty="0" err="1">
                <a:solidFill>
                  <a:srgbClr val="FFCC66"/>
                </a:solidFill>
              </a:rPr>
              <a:t>operacija</a:t>
            </a:r>
            <a:r>
              <a:rPr lang="en-US" altLang="en-US" dirty="0" smtClean="0">
                <a:solidFill>
                  <a:srgbClr val="FFCC66"/>
                </a:solidFill>
              </a:rPr>
              <a:t>&gt;&lt;</a:t>
            </a:r>
            <a:r>
              <a:rPr lang="en-US" altLang="en-US" dirty="0" err="1" smtClean="0">
                <a:solidFill>
                  <a:srgbClr val="FFCC66"/>
                </a:solidFill>
              </a:rPr>
              <a:t>Konstanta</a:t>
            </a:r>
            <a:r>
              <a:rPr lang="en-US" altLang="en-US" dirty="0" smtClean="0">
                <a:solidFill>
                  <a:srgbClr val="FFCC66"/>
                </a:solidFill>
              </a:rPr>
              <a:t>&gt;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marL="457200" lvl="1" indent="0" eaLnBrk="1" hangingPunct="1">
              <a:buNone/>
            </a:pPr>
            <a:r>
              <a:rPr lang="sr-Cyrl-RS" altLang="en-US" dirty="0" smtClean="0"/>
              <a:t>	При томе, </a:t>
            </a:r>
            <a:r>
              <a:rPr lang="en-US" altLang="en-US" dirty="0">
                <a:solidFill>
                  <a:srgbClr val="FFCC66"/>
                </a:solidFill>
              </a:rPr>
              <a:t>&lt;</a:t>
            </a:r>
            <a:r>
              <a:rPr lang="en-US" altLang="en-US" dirty="0" err="1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&gt;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је назив атрибута, </a:t>
            </a:r>
            <a:r>
              <a:rPr lang="en-US" altLang="en-US" dirty="0">
                <a:solidFill>
                  <a:srgbClr val="FFCC66"/>
                </a:solidFill>
              </a:rPr>
              <a:t>&lt;</a:t>
            </a:r>
            <a:r>
              <a:rPr lang="en-US" altLang="en-US" dirty="0" err="1">
                <a:solidFill>
                  <a:srgbClr val="FFCC66"/>
                </a:solidFill>
              </a:rPr>
              <a:t>Konstanta</a:t>
            </a:r>
            <a:r>
              <a:rPr lang="en-US" altLang="en-US" dirty="0" smtClean="0">
                <a:solidFill>
                  <a:srgbClr val="FFCC66"/>
                </a:solidFill>
              </a:rPr>
              <a:t>&gt;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је запис 	константе, а </a:t>
            </a:r>
            <a:r>
              <a:rPr lang="en-US" altLang="en-US" dirty="0" smtClean="0">
                <a:solidFill>
                  <a:srgbClr val="FFCC66"/>
                </a:solidFill>
              </a:rPr>
              <a:t>&lt;</a:t>
            </a:r>
            <a:r>
              <a:rPr lang="en-US" altLang="en-US" dirty="0" err="1">
                <a:solidFill>
                  <a:srgbClr val="FFCC66"/>
                </a:solidFill>
              </a:rPr>
              <a:t>operacija</a:t>
            </a:r>
            <a:r>
              <a:rPr lang="en-US" altLang="en-US" dirty="0">
                <a:solidFill>
                  <a:srgbClr val="FFCC66"/>
                </a:solidFill>
              </a:rPr>
              <a:t>&gt;</a:t>
            </a:r>
            <a:r>
              <a:rPr lang="sr-Cyrl-RS" altLang="en-US" dirty="0" smtClean="0"/>
              <a:t> је ознака неке од операција која као 	резултат даје логичку вредност:  </a:t>
            </a:r>
            <a:r>
              <a:rPr lang="sr-Cyrl-RS" altLang="en-US" sz="1800" dirty="0" smtClean="0">
                <a:solidFill>
                  <a:srgbClr val="FFFF00"/>
                </a:solidFill>
              </a:rPr>
              <a:t>=</a:t>
            </a:r>
            <a:r>
              <a:rPr lang="sr-Cyrl-RS" altLang="en-US" sz="1800" dirty="0" smtClean="0"/>
              <a:t>, </a:t>
            </a:r>
            <a:r>
              <a:rPr lang="en-US" altLang="en-US" sz="1800" dirty="0" smtClean="0">
                <a:solidFill>
                  <a:srgbClr val="FFFF00"/>
                </a:solidFill>
              </a:rPr>
              <a:t>&lt;&gt;</a:t>
            </a:r>
            <a:r>
              <a:rPr lang="en-US" altLang="en-US" sz="1800" dirty="0" smtClean="0"/>
              <a:t>, </a:t>
            </a:r>
            <a:r>
              <a:rPr lang="en-US" altLang="en-US" sz="1800" dirty="0" smtClean="0">
                <a:solidFill>
                  <a:srgbClr val="FFFF00"/>
                </a:solidFill>
              </a:rPr>
              <a:t>&gt;</a:t>
            </a:r>
            <a:r>
              <a:rPr lang="en-US" altLang="en-US" sz="1800" dirty="0" smtClean="0"/>
              <a:t>, </a:t>
            </a:r>
            <a:r>
              <a:rPr lang="en-US" altLang="en-US" sz="1800" dirty="0" smtClean="0">
                <a:solidFill>
                  <a:srgbClr val="FFFF00"/>
                </a:solidFill>
              </a:rPr>
              <a:t>&lt;</a:t>
            </a:r>
            <a:r>
              <a:rPr lang="en-US" altLang="en-US" sz="1800" dirty="0" smtClean="0"/>
              <a:t>, </a:t>
            </a:r>
            <a:r>
              <a:rPr lang="en-US" altLang="en-US" sz="1800" dirty="0" smtClean="0">
                <a:solidFill>
                  <a:srgbClr val="FFFF00"/>
                </a:solidFill>
              </a:rPr>
              <a:t>&gt;=</a:t>
            </a:r>
            <a:r>
              <a:rPr lang="en-US" altLang="en-US" sz="1800" dirty="0" smtClean="0"/>
              <a:t>, </a:t>
            </a:r>
            <a:r>
              <a:rPr lang="en-US" altLang="en-US" sz="1800" dirty="0" smtClean="0">
                <a:solidFill>
                  <a:srgbClr val="FFFF00"/>
                </a:solidFill>
              </a:rPr>
              <a:t>&lt;=</a:t>
            </a:r>
          </a:p>
          <a:p>
            <a:pPr lvl="1" eaLnBrk="1" hangingPunct="1"/>
            <a:r>
              <a:rPr lang="sr-Cyrl-RS" altLang="en-US" dirty="0" smtClean="0">
                <a:solidFill>
                  <a:srgbClr val="00B050"/>
                </a:solidFill>
              </a:rPr>
              <a:t>сложени термови </a:t>
            </a:r>
            <a:r>
              <a:rPr lang="sr-Cyrl-RS" altLang="en-US" dirty="0" smtClean="0"/>
              <a:t>настају комбиновањем термова (било елементарних, било сложених) помоћу логичких 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AND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rgbClr val="FFFF00"/>
                </a:solidFill>
              </a:rPr>
              <a:t>OR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rgbClr val="FFFF00"/>
                </a:solidFill>
              </a:rPr>
              <a:t>NOT</a:t>
            </a:r>
          </a:p>
          <a:p>
            <a:pPr eaLnBrk="1" hangingPunct="1"/>
            <a:r>
              <a:rPr lang="sr-Cyrl-RS" altLang="en-US" dirty="0" smtClean="0"/>
              <a:t>Логички израз у услову се односи на </a:t>
            </a:r>
            <a:r>
              <a:rPr lang="sr-Cyrl-RS" altLang="en-US" b="1" dirty="0" smtClean="0"/>
              <a:t>једну</a:t>
            </a:r>
            <a:r>
              <a:rPr lang="sr-Cyrl-RS" altLang="en-US" dirty="0" smtClean="0"/>
              <a:t> н-торку тј. на податке из </a:t>
            </a:r>
            <a:r>
              <a:rPr lang="sr-Cyrl-RS" altLang="en-US" b="1" dirty="0" smtClean="0"/>
              <a:t>једне</a:t>
            </a:r>
            <a:r>
              <a:rPr lang="sr-Cyrl-RS" altLang="en-US" dirty="0" smtClean="0"/>
              <a:t> врсте. Ако је вредност тог логичког израза тачна, онда се подаци из те н-торке уписују у резултат; у супротном, подаци неће бити уписани у резултат.   </a:t>
            </a:r>
          </a:p>
          <a:p>
            <a:pPr eaLnBrk="1" hangingPunct="1"/>
            <a:r>
              <a:rPr lang="sr-Cyrl-RS" altLang="en-US" dirty="0" smtClean="0"/>
              <a:t>Није могуће само помоћу </a:t>
            </a:r>
            <a:r>
              <a:rPr lang="en-US" altLang="en-US" dirty="0" smtClean="0">
                <a:solidFill>
                  <a:srgbClr val="FFFF00"/>
                </a:solidFill>
              </a:rPr>
              <a:t>SELECT </a:t>
            </a:r>
            <a:r>
              <a:rPr lang="sr-Cyrl-RS" altLang="en-US" dirty="0" smtClean="0">
                <a:solidFill>
                  <a:srgbClr val="FFFFFF"/>
                </a:solidFill>
              </a:rPr>
              <a:t>и</a:t>
            </a:r>
            <a:r>
              <a:rPr lang="en-US" altLang="en-US" dirty="0" smtClean="0"/>
              <a:t> 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sr-Cyrl-RS" altLang="en-US" dirty="0" smtClean="0"/>
              <a:t>специфицирати услов који се односи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на групу н-торки.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902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– сви подаци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endParaRPr lang="ru-RU" altLang="en-US" sz="2200" dirty="0" smtClean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sz="2200" dirty="0" smtClean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sz="2200" dirty="0" smtClean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sz="2200" dirty="0" smtClean="0"/>
          </a:p>
          <a:p>
            <a:pPr eaLnBrk="1" hangingPunct="1"/>
            <a:endParaRPr lang="ru-RU" altLang="en-US" dirty="0"/>
          </a:p>
          <a:p>
            <a:pPr eaLnBrk="1" hangingPunct="1"/>
            <a:endParaRPr lang="ru-RU" altLang="en-US" sz="2200" dirty="0" smtClean="0"/>
          </a:p>
          <a:p>
            <a:pPr eaLnBrk="1" hangingPunct="1"/>
            <a:r>
              <a:rPr lang="ru-RU" altLang="en-US" sz="2200" dirty="0" smtClean="0"/>
              <a:t>Напомена:</a:t>
            </a:r>
          </a:p>
          <a:p>
            <a:pPr marL="457200" lvl="1" indent="0" eaLnBrk="1" hangingPunct="1">
              <a:buNone/>
            </a:pPr>
            <a:r>
              <a:rPr lang="sr-Cyrl-RS" altLang="en-US" sz="2000" dirty="0" smtClean="0"/>
              <a:t>Ради истицања, кључне речи језика </a:t>
            </a:r>
            <a:r>
              <a:rPr lang="en-US" altLang="en-US" sz="2000" dirty="0" smtClean="0"/>
              <a:t>SQL </a:t>
            </a:r>
            <a:r>
              <a:rPr lang="sr-Cyrl-RS" altLang="en-US" dirty="0" smtClean="0"/>
              <a:t>су</a:t>
            </a:r>
            <a:r>
              <a:rPr lang="sr-Cyrl-RS" altLang="en-US" sz="2000" dirty="0" smtClean="0"/>
              <a:t> у овој презентацији писане великим словима. Међутим, у</a:t>
            </a:r>
            <a:r>
              <a:rPr lang="en-US" altLang="en-US" sz="2000" dirty="0" smtClean="0"/>
              <a:t> </a:t>
            </a:r>
            <a:r>
              <a:rPr lang="sr-Cyrl-RS" altLang="en-US" dirty="0" smtClean="0"/>
              <a:t>језику </a:t>
            </a:r>
            <a:r>
              <a:rPr lang="en-US" altLang="en-US" dirty="0" smtClean="0"/>
              <a:t>SQL</a:t>
            </a:r>
            <a:r>
              <a:rPr lang="sr-Cyrl-RS" altLang="en-US" dirty="0" smtClean="0"/>
              <a:t> се код кључних речи не прави разлика између великих и малих слова, па се при раду оне могу записивати и малим словима.</a:t>
            </a:r>
            <a:r>
              <a:rPr lang="en-US" altLang="en-US" dirty="0" smtClean="0"/>
              <a:t> </a:t>
            </a:r>
            <a:endParaRPr lang="en-US" altLang="en-US" sz="2000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7" t="19052" r="32335" b="21708"/>
          <a:stretch/>
        </p:blipFill>
        <p:spPr bwMode="auto">
          <a:xfrm>
            <a:off x="1582381" y="1387389"/>
            <a:ext cx="6229979" cy="369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са пројекцијом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19213" r="26319" b="23800"/>
          <a:stretch/>
        </p:blipFill>
        <p:spPr bwMode="auto">
          <a:xfrm>
            <a:off x="1547664" y="1456060"/>
            <a:ext cx="7013749" cy="35571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44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са рестрикцијом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19374" r="27555" b="26698"/>
          <a:stretch/>
        </p:blipFill>
        <p:spPr bwMode="auto">
          <a:xfrm>
            <a:off x="1547664" y="1430954"/>
            <a:ext cx="6863024" cy="33661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са рестрикцијом</a:t>
            </a:r>
            <a:r>
              <a:rPr lang="en-US" altLang="en-US" sz="3200" dirty="0" smtClean="0">
                <a:solidFill>
                  <a:srgbClr val="FFFFFF"/>
                </a:solidFill>
              </a:rPr>
              <a:t>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t="19535" r="32076" b="38289"/>
          <a:stretch/>
        </p:blipFill>
        <p:spPr bwMode="auto">
          <a:xfrm>
            <a:off x="1475656" y="1546681"/>
            <a:ext cx="6291720" cy="26326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06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сложени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услов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374" r="27720" b="31205"/>
          <a:stretch/>
        </p:blipFill>
        <p:spPr bwMode="auto">
          <a:xfrm>
            <a:off x="1547664" y="1424276"/>
            <a:ext cx="6832879" cy="30848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16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сложени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услов (</a:t>
            </a:r>
            <a:r>
              <a:rPr lang="en-US" altLang="en-US" sz="3200" dirty="0">
                <a:solidFill>
                  <a:srgbClr val="FFFFFF"/>
                </a:solidFill>
              </a:rPr>
              <a:t>2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212" r="33819" b="30562"/>
          <a:stretch/>
        </p:blipFill>
        <p:spPr bwMode="auto">
          <a:xfrm>
            <a:off x="1547664" y="1446043"/>
            <a:ext cx="6089301" cy="31350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6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LIKE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9" t="19374" r="50000" b="43279"/>
          <a:stretch/>
        </p:blipFill>
        <p:spPr bwMode="auto">
          <a:xfrm>
            <a:off x="1617702" y="1385814"/>
            <a:ext cx="4106426" cy="23312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LIKE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9214" r="50000" b="23720"/>
          <a:stretch/>
        </p:blipFill>
        <p:spPr bwMode="auto">
          <a:xfrm>
            <a:off x="43574" y="1556792"/>
            <a:ext cx="4096378" cy="3562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5" t="19374" r="42748" b="23560"/>
          <a:stretch/>
        </p:blipFill>
        <p:spPr bwMode="auto">
          <a:xfrm>
            <a:off x="4134570" y="1556792"/>
            <a:ext cx="4973934" cy="35621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01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BETWEEN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213" r="30687" b="39961"/>
          <a:stretch/>
        </p:blipFill>
        <p:spPr bwMode="auto">
          <a:xfrm>
            <a:off x="1547664" y="1196752"/>
            <a:ext cx="6471139" cy="25483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9213" r="30522" b="33487"/>
          <a:stretch/>
        </p:blipFill>
        <p:spPr bwMode="auto">
          <a:xfrm>
            <a:off x="1547664" y="3789040"/>
            <a:ext cx="6471139" cy="29525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Дв</a:t>
            </a:r>
            <a:r>
              <a:rPr lang="en-US" altLang="en-US" sz="3200" dirty="0">
                <a:solidFill>
                  <a:srgbClr val="FFFFFF"/>
                </a:solidFill>
              </a:rPr>
              <a:t>e </a:t>
            </a:r>
            <a:r>
              <a:rPr lang="sr-Cyrl-RS" altLang="en-US" sz="3200" dirty="0">
                <a:solidFill>
                  <a:srgbClr val="FFFFFF"/>
                </a:solidFill>
              </a:rPr>
              <a:t>важне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карактеристике база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marL="457200" indent="-457200" eaLnBrk="1" hangingPunct="1">
              <a:buClr>
                <a:schemeClr val="accent3">
                  <a:lumMod val="95000"/>
                </a:schemeClr>
              </a:buClr>
              <a:buFont typeface="+mj-lt"/>
              <a:buAutoNum type="arabicPeriod"/>
            </a:pPr>
            <a:r>
              <a:rPr lang="sr-Cyrl-RS" altLang="en-US" sz="2200" dirty="0" smtClean="0"/>
              <a:t>Нивои видљивости се разликују од корисника до корисника: неопходна је аутентификација (обично уношењем корисничког имена и лозинке), пре консултовања података из базе   </a:t>
            </a:r>
            <a:r>
              <a:rPr lang="ru-RU" altLang="en-US" sz="2200" dirty="0" smtClean="0"/>
              <a:t> </a:t>
            </a:r>
          </a:p>
          <a:p>
            <a:pPr marL="457200" indent="-457200" eaLnBrk="1" hangingPunct="1">
              <a:buClr>
                <a:schemeClr val="accent3">
                  <a:lumMod val="95000"/>
                </a:schemeClr>
              </a:buClr>
              <a:buFont typeface="+mj-lt"/>
              <a:buAutoNum type="arabicPeriod"/>
            </a:pPr>
            <a:r>
              <a:rPr lang="sr-Cyrl-RS" altLang="en-US" sz="2200" dirty="0" smtClean="0"/>
              <a:t>Различите апликације могу имати интеракцију са истом базом података: неопходно је коришћење заједничког језика за упите над подацима и за измене/додавања/ брисање</a:t>
            </a:r>
            <a:r>
              <a:rPr lang="ru-RU" altLang="en-US" sz="2200" dirty="0" smtClean="0"/>
              <a:t> података</a:t>
            </a: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/>
              <a:t>Овде се ради о тзв. релационим базама података (подаци су организовани у релације, материјализација релација су табеле)</a:t>
            </a:r>
          </a:p>
          <a:p>
            <a:pPr lvl="1" eaLnBrk="1" hangingPunct="1">
              <a:buClr>
                <a:schemeClr val="accent3">
                  <a:lumMod val="95000"/>
                </a:schemeClr>
              </a:buClr>
            </a:pPr>
            <a:r>
              <a:rPr lang="ru-RU" altLang="en-US" sz="2000" dirty="0" smtClean="0"/>
              <a:t>Заједнички језик за упите и модификацију података је </a:t>
            </a:r>
            <a:r>
              <a:rPr lang="en-US" altLang="en-US" sz="2000" dirty="0" smtClean="0"/>
              <a:t>SQL (Structured Query Language)</a:t>
            </a:r>
            <a:r>
              <a:rPr lang="ru-RU" altLang="en-US" sz="2000" dirty="0" smtClean="0"/>
              <a:t>  </a:t>
            </a:r>
          </a:p>
          <a:p>
            <a:pPr eaLnBrk="1" hangingPunct="1">
              <a:buClr>
                <a:schemeClr val="accent3">
                  <a:lumMod val="95000"/>
                </a:schemeClr>
              </a:buClr>
            </a:pPr>
            <a:endParaRPr lang="en-U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8166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BETWEEN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(</a:t>
            </a:r>
            <a:r>
              <a:rPr lang="en-US" altLang="en-US" sz="3200" dirty="0">
                <a:solidFill>
                  <a:srgbClr val="FFFFFF"/>
                </a:solidFill>
              </a:rPr>
              <a:t>2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052" r="37858" b="31367"/>
          <a:stretch/>
        </p:blipFill>
        <p:spPr bwMode="auto">
          <a:xfrm>
            <a:off x="1619672" y="1342219"/>
            <a:ext cx="5596932" cy="30948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3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allout 3"/>
          <p:cNvSpPr/>
          <p:nvPr/>
        </p:nvSpPr>
        <p:spPr>
          <a:xfrm>
            <a:off x="5868144" y="3068960"/>
            <a:ext cx="3240360" cy="1368152"/>
          </a:xfrm>
          <a:prstGeom prst="wedgeEllipseCallout">
            <a:avLst>
              <a:gd name="adj1" fmla="val -147278"/>
              <a:gd name="adj2" fmla="val 56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1600" dirty="0" smtClean="0">
                <a:solidFill>
                  <a:schemeClr val="tx1"/>
                </a:solidFill>
              </a:rPr>
              <a:t>У списку атрибута и у услову ће фигурисати алиаси </a:t>
            </a:r>
            <a:r>
              <a:rPr lang="en-US" sz="1600" dirty="0" smtClean="0">
                <a:solidFill>
                  <a:schemeClr val="tx1"/>
                </a:solidFill>
              </a:rPr>
              <a:t>t1 </a:t>
            </a:r>
            <a:r>
              <a:rPr lang="sr-Cyrl-RS" sz="1600" dirty="0" smtClean="0">
                <a:solidFill>
                  <a:schemeClr val="tx1"/>
                </a:solidFill>
              </a:rPr>
              <a:t>и </a:t>
            </a:r>
            <a:r>
              <a:rPr lang="en-US" sz="1600" dirty="0" smtClean="0">
                <a:solidFill>
                  <a:schemeClr val="tx1"/>
                </a:solidFill>
              </a:rPr>
              <a:t>t2</a:t>
            </a:r>
            <a:r>
              <a:rPr lang="sr-Cyrl-RS" sz="1600" dirty="0" smtClean="0">
                <a:solidFill>
                  <a:schemeClr val="tx1"/>
                </a:solidFill>
              </a:rPr>
              <a:t>, а не имена </a:t>
            </a:r>
            <a:r>
              <a:rPr lang="en-US" sz="1600" dirty="0" smtClean="0">
                <a:solidFill>
                  <a:schemeClr val="tx1"/>
                </a:solidFill>
              </a:rPr>
              <a:t>Tabela1 </a:t>
            </a:r>
            <a:r>
              <a:rPr lang="sr-Cyrl-RS" sz="1600" dirty="0">
                <a:solidFill>
                  <a:schemeClr val="tx1"/>
                </a:solidFill>
              </a:rPr>
              <a:t>и </a:t>
            </a:r>
            <a:r>
              <a:rPr lang="en-US" sz="1600" dirty="0" smtClean="0">
                <a:solidFill>
                  <a:schemeClr val="tx1"/>
                </a:solidFill>
              </a:rPr>
              <a:t>Tabela2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оператор </a:t>
            </a:r>
            <a:r>
              <a:rPr lang="en-US" altLang="en-US" sz="3200" dirty="0" smtClean="0">
                <a:solidFill>
                  <a:srgbClr val="FFFFFF"/>
                </a:solidFill>
              </a:rPr>
              <a:t>AS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Оператор </a:t>
            </a:r>
            <a:r>
              <a:rPr lang="en-US" altLang="en-US" dirty="0" smtClean="0">
                <a:solidFill>
                  <a:srgbClr val="FFFF00"/>
                </a:solidFill>
              </a:rPr>
              <a:t>AS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се користи за дефинисање другог имена (алиаса) за дату табелу и/или за дати атрибут (колону).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наредбе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са оператором </a:t>
            </a:r>
            <a:r>
              <a:rPr lang="en-US" altLang="en-US" dirty="0" smtClean="0"/>
              <a:t>AS</a:t>
            </a:r>
            <a:r>
              <a:rPr lang="sr-Cyrl-RS" altLang="en-US" dirty="0" smtClean="0"/>
              <a:t> (оператор се користи као алиас за табел</a:t>
            </a:r>
            <a:r>
              <a:rPr lang="en-US" altLang="en-US" dirty="0" smtClean="0"/>
              <a:t>e</a:t>
            </a:r>
            <a:r>
              <a:rPr lang="sr-Cyrl-RS" altLang="en-US" dirty="0" smtClean="0"/>
              <a:t>)</a:t>
            </a:r>
            <a:endParaRPr lang="sr-Cyrl-RS" altLang="en-US" dirty="0"/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SELECT </a:t>
            </a:r>
            <a:r>
              <a:rPr lang="en-US" altLang="en-US" dirty="0" smtClean="0">
                <a:solidFill>
                  <a:srgbClr val="FFCC66"/>
                </a:solidFill>
              </a:rPr>
              <a:t>Atribut1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rgbClr val="FFCC66"/>
                </a:solidFill>
              </a:rPr>
              <a:t>Atribut2</a:t>
            </a:r>
            <a:r>
              <a:rPr lang="sr-Cyrl-RS" altLang="en-US" dirty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Latn-RS" altLang="en-US" dirty="0" smtClean="0">
                <a:solidFill>
                  <a:srgbClr val="FFCC66"/>
                </a:solidFill>
              </a:rPr>
              <a:t>1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00"/>
                </a:solidFill>
              </a:rPr>
              <a:t>AS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sr-Latn-RS" altLang="en-US" dirty="0" smtClean="0">
                <a:solidFill>
                  <a:srgbClr val="FFCC66"/>
                </a:solidFill>
              </a:rPr>
              <a:t>t1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Latn-RS" altLang="en-US" dirty="0" smtClean="0">
                <a:solidFill>
                  <a:srgbClr val="FFCC66"/>
                </a:solidFill>
              </a:rPr>
              <a:t>2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00"/>
                </a:solidFill>
              </a:rPr>
              <a:t>AS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sr-Latn-RS" altLang="en-US" dirty="0" smtClean="0">
                <a:solidFill>
                  <a:srgbClr val="FFCC66"/>
                </a:solidFill>
              </a:rPr>
              <a:t>t2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 </a:t>
            </a:r>
            <a:endParaRPr lang="sr-Cyrl-RS" altLang="en-US" dirty="0"/>
          </a:p>
          <a:p>
            <a:pPr eaLnBrk="1" hangingPunct="1"/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наредбе </a:t>
            </a:r>
            <a:r>
              <a:rPr lang="en-US" altLang="en-US" dirty="0"/>
              <a:t>SELECT </a:t>
            </a:r>
            <a:r>
              <a:rPr lang="sr-Cyrl-RS" altLang="en-US" dirty="0"/>
              <a:t>са оператором </a:t>
            </a:r>
            <a:r>
              <a:rPr lang="en-US" altLang="en-US" dirty="0"/>
              <a:t>AS</a:t>
            </a:r>
            <a:r>
              <a:rPr lang="sr-Cyrl-RS" altLang="en-US" dirty="0"/>
              <a:t> </a:t>
            </a:r>
            <a:r>
              <a:rPr lang="sr-Cyrl-RS" altLang="en-US" dirty="0" smtClean="0"/>
              <a:t>(</a:t>
            </a:r>
            <a:r>
              <a:rPr lang="sr-Cyrl-RS" altLang="en-US" dirty="0"/>
              <a:t>оператор се користи као алиас за </a:t>
            </a:r>
            <a:r>
              <a:rPr lang="sr-Cyrl-RS" altLang="en-US" dirty="0" smtClean="0"/>
              <a:t>атрибуте)</a:t>
            </a:r>
            <a:endParaRPr lang="sr-Cyrl-RS" altLang="en-US" dirty="0"/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SELECT </a:t>
            </a:r>
            <a:r>
              <a:rPr lang="en-US" altLang="en-US" dirty="0" smtClean="0">
                <a:solidFill>
                  <a:srgbClr val="FFCC66"/>
                </a:solidFill>
              </a:rPr>
              <a:t>Atribut1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sr-Latn-RS" altLang="en-US" dirty="0">
                <a:solidFill>
                  <a:srgbClr val="FFFF00"/>
                </a:solidFill>
              </a:rPr>
              <a:t>AS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sr-Latn-R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FFCC66"/>
                </a:solidFill>
              </a:rPr>
              <a:t>a1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rgbClr val="FFCC66"/>
                </a:solidFill>
              </a:rPr>
              <a:t>Atribut2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sr-Latn-RS" altLang="en-US" dirty="0">
                <a:solidFill>
                  <a:srgbClr val="FFFF00"/>
                </a:solidFill>
              </a:rPr>
              <a:t>AS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sr-Latn-R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FFCC66"/>
                </a:solidFill>
              </a:rPr>
              <a:t>a2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>
                <a:solidFill>
                  <a:srgbClr val="FFCC66"/>
                </a:solidFill>
              </a:rPr>
              <a:t>Tabela</a:t>
            </a:r>
            <a:r>
              <a:rPr lang="sr-Latn-RS" altLang="en-US" dirty="0" smtClean="0">
                <a:solidFill>
                  <a:srgbClr val="FFCC66"/>
                </a:solidFill>
              </a:rPr>
              <a:t>1</a:t>
            </a:r>
            <a:r>
              <a:rPr lang="sr-Cyrl-RS" altLang="en-US" dirty="0">
                <a:solidFill>
                  <a:srgbClr val="00B05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>
                <a:solidFill>
                  <a:srgbClr val="FFCC66"/>
                </a:solidFill>
              </a:rPr>
              <a:t>Tabela</a:t>
            </a:r>
            <a:r>
              <a:rPr lang="sr-Latn-RS" altLang="en-US" dirty="0" smtClean="0">
                <a:solidFill>
                  <a:srgbClr val="FFCC66"/>
                </a:solidFill>
              </a:rPr>
              <a:t>2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</a:t>
            </a:r>
            <a:endParaRPr lang="sr-Cyrl-RS" altLang="en-US" sz="2200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6" name="Oval Callout 5"/>
          <p:cNvSpPr/>
          <p:nvPr/>
        </p:nvSpPr>
        <p:spPr>
          <a:xfrm>
            <a:off x="4644008" y="5479196"/>
            <a:ext cx="4392488" cy="1224136"/>
          </a:xfrm>
          <a:prstGeom prst="wedgeEllipseCallout">
            <a:avLst>
              <a:gd name="adj1" fmla="val -92718"/>
              <a:gd name="adj2" fmla="val 9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Cyrl-RS" sz="1600" dirty="0" smtClean="0">
                <a:solidFill>
                  <a:schemeClr val="tx1"/>
                </a:solidFill>
              </a:rPr>
              <a:t>У списку атрибута који представљају резултат ће садржати алиасе а</a:t>
            </a:r>
            <a:r>
              <a:rPr lang="en-US" sz="1600" dirty="0" smtClean="0">
                <a:solidFill>
                  <a:schemeClr val="tx1"/>
                </a:solidFill>
              </a:rPr>
              <a:t>1 </a:t>
            </a:r>
            <a:r>
              <a:rPr lang="sr-Cyrl-RS" sz="1600" dirty="0" smtClean="0">
                <a:solidFill>
                  <a:schemeClr val="tx1"/>
                </a:solidFill>
              </a:rPr>
              <a:t>и а</a:t>
            </a:r>
            <a:r>
              <a:rPr lang="en-US" sz="1600" dirty="0" smtClean="0">
                <a:solidFill>
                  <a:schemeClr val="tx1"/>
                </a:solidFill>
              </a:rPr>
              <a:t>2</a:t>
            </a:r>
            <a:r>
              <a:rPr lang="sr-Cyrl-RS" sz="1600" dirty="0" smtClean="0">
                <a:solidFill>
                  <a:schemeClr val="tx1"/>
                </a:solidFill>
              </a:rPr>
              <a:t>, а не имена </a:t>
            </a:r>
            <a:r>
              <a:rPr lang="en-US" sz="1600" dirty="0">
                <a:solidFill>
                  <a:schemeClr val="tx1"/>
                </a:solidFill>
              </a:rPr>
              <a:t>Atribut1 </a:t>
            </a:r>
            <a:r>
              <a:rPr lang="sr-Cyrl-RS" sz="1600" dirty="0" smtClean="0">
                <a:solidFill>
                  <a:schemeClr val="tx1"/>
                </a:solidFill>
              </a:rPr>
              <a:t>и </a:t>
            </a:r>
            <a:r>
              <a:rPr lang="en-US" sz="1600" dirty="0" smtClean="0">
                <a:solidFill>
                  <a:schemeClr val="tx1"/>
                </a:solidFill>
              </a:rPr>
              <a:t>Atribut2 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AS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9374" r="48159" b="16879"/>
          <a:stretch/>
        </p:blipFill>
        <p:spPr bwMode="auto">
          <a:xfrm>
            <a:off x="251520" y="1658949"/>
            <a:ext cx="4303562" cy="39632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t="19374" r="48324" b="16878"/>
          <a:stretch/>
        </p:blipFill>
        <p:spPr bwMode="auto">
          <a:xfrm>
            <a:off x="4716016" y="1626740"/>
            <a:ext cx="4293604" cy="3963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534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AS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7" t="19374" r="27979" b="42672"/>
          <a:stretch/>
        </p:blipFill>
        <p:spPr bwMode="auto">
          <a:xfrm>
            <a:off x="1469847" y="1429383"/>
            <a:ext cx="6737529" cy="2359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4" t="19213" r="28214" b="42796"/>
          <a:stretch/>
        </p:blipFill>
        <p:spPr bwMode="auto">
          <a:xfrm>
            <a:off x="1464933" y="4009917"/>
            <a:ext cx="6742444" cy="23714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560121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Израчунати изрази и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Резулати </a:t>
            </a:r>
            <a:r>
              <a:rPr lang="en-US" altLang="en-US" dirty="0"/>
              <a:t>SELECT </a:t>
            </a:r>
            <a:r>
              <a:rPr lang="sr-Cyrl-RS" altLang="en-US" dirty="0" smtClean="0"/>
              <a:t>упита не морају бити </a:t>
            </a:r>
            <a:r>
              <a:rPr lang="sr-Cyrl-RS" altLang="en-US" dirty="0"/>
              <a:t>само атрибути </a:t>
            </a:r>
            <a:r>
              <a:rPr lang="sr-Cyrl-RS" altLang="en-US" dirty="0" smtClean="0"/>
              <a:t>         н-торки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наредбе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са израчунатим изразом</a:t>
            </a:r>
            <a:endParaRPr lang="sr-Cyrl-RS" altLang="en-US" dirty="0"/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SELECT</a:t>
            </a:r>
            <a:r>
              <a:rPr lang="sr-Cyrl-RS" altLang="en-US" dirty="0">
                <a:solidFill>
                  <a:srgbClr val="FFFF0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DISTINCT</a:t>
            </a:r>
            <a:r>
              <a:rPr lang="en-US" altLang="en-US" dirty="0">
                <a:solidFill>
                  <a:srgbClr val="00B050"/>
                </a:solidFill>
              </a:rPr>
              <a:t>]</a:t>
            </a:r>
            <a:r>
              <a:rPr lang="sr-Cyrl-RS" altLang="en-US" dirty="0">
                <a:solidFill>
                  <a:srgbClr val="FF0000"/>
                </a:solidFill>
              </a:rPr>
              <a:t> </a:t>
            </a:r>
            <a:r>
              <a:rPr lang="sr-Cyrl-RS" altLang="en-US" dirty="0">
                <a:solidFill>
                  <a:srgbClr val="FFC000"/>
                </a:solidFill>
              </a:rPr>
              <a:t>*</a:t>
            </a:r>
            <a:r>
              <a:rPr lang="sr-Cyrl-RS" altLang="en-US" dirty="0">
                <a:solidFill>
                  <a:srgbClr val="00206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|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sr-Latn-RS" altLang="en-US" dirty="0">
                <a:solidFill>
                  <a:srgbClr val="FFC000"/>
                </a:solidFill>
              </a:rPr>
              <a:t>Izlaz</a:t>
            </a:r>
            <a:r>
              <a:rPr lang="sr-Cyrl-R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>
                <a:solidFill>
                  <a:srgbClr val="000000"/>
                </a:solidFill>
              </a:rPr>
              <a:t> </a:t>
            </a:r>
            <a:r>
              <a:rPr lang="sr-Latn-RS" altLang="en-US" dirty="0">
                <a:solidFill>
                  <a:srgbClr val="FFC000"/>
                </a:solidFill>
              </a:rPr>
              <a:t>Izlaz</a:t>
            </a:r>
            <a:r>
              <a:rPr lang="sr-Cyrl-R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>
                <a:solidFill>
                  <a:srgbClr val="FFC000"/>
                </a:solidFill>
              </a:rPr>
              <a:t>Tabela</a:t>
            </a:r>
            <a:r>
              <a:rPr lang="sr-Cyrl-R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000"/>
                </a:solidFill>
              </a:rPr>
              <a:t>Tabela</a:t>
            </a:r>
            <a:r>
              <a:rPr lang="en-US" altLang="en-US" dirty="0" smtClean="0">
                <a:solidFill>
                  <a:srgbClr val="FFC000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000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en-US" altLang="en-US" dirty="0">
                <a:solidFill>
                  <a:srgbClr val="000000"/>
                </a:solidFill>
              </a:rPr>
              <a:t>;</a:t>
            </a:r>
            <a:endParaRPr lang="sr-Cyrl-RS" altLang="en-US" dirty="0">
              <a:solidFill>
                <a:srgbClr val="000000"/>
              </a:solidFill>
            </a:endParaRPr>
          </a:p>
          <a:p>
            <a:pPr eaLnBrk="1" hangingPunct="1"/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 smtClean="0">
                <a:solidFill>
                  <a:srgbClr val="FFC000"/>
                </a:solidFill>
              </a:rPr>
              <a:t>Izlaz</a:t>
            </a:r>
            <a:r>
              <a:rPr lang="en-US" altLang="en-US" dirty="0" smtClean="0">
                <a:solidFill>
                  <a:srgbClr val="FFC000"/>
                </a:solidFill>
              </a:rPr>
              <a:t> </a:t>
            </a:r>
            <a:r>
              <a:rPr lang="sr-Cyrl-RS" altLang="en-US" dirty="0" smtClean="0"/>
              <a:t>може бити и алиас </a:t>
            </a:r>
            <a:r>
              <a:rPr lang="sr-Cyrl-RS" altLang="en-US" dirty="0"/>
              <a:t>атрибута или израчунати </a:t>
            </a:r>
            <a:r>
              <a:rPr lang="sr-Cyrl-RS" altLang="en-US" dirty="0" smtClean="0"/>
              <a:t>израз </a:t>
            </a:r>
            <a:r>
              <a:rPr lang="sr-Cyrl-RS" altLang="en-US" dirty="0"/>
              <a:t>у </a:t>
            </a:r>
            <a:r>
              <a:rPr lang="sr-Cyrl-RS" altLang="en-US" dirty="0" smtClean="0"/>
              <a:t>која </a:t>
            </a:r>
            <a:r>
              <a:rPr lang="sr-Cyrl-RS" altLang="en-US" dirty="0"/>
              <a:t>фигуришу атрибути и/или алиаси </a:t>
            </a:r>
            <a:r>
              <a:rPr lang="sr-Cyrl-RS" altLang="en-US" dirty="0" smtClean="0"/>
              <a:t>атрибута, константе, операције и </a:t>
            </a:r>
            <a:r>
              <a:rPr lang="en-US" altLang="en-US" dirty="0" smtClean="0"/>
              <a:t>SQL </a:t>
            </a:r>
            <a:r>
              <a:rPr lang="sr-Cyrl-RS" altLang="en-US" dirty="0" smtClean="0"/>
              <a:t>уграђене функције (укључујући и агрегатне функције о којима ће касније бити више речи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320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560121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израчунати изрази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5" t="19536" r="48325" b="29341"/>
          <a:stretch/>
        </p:blipFill>
        <p:spPr bwMode="auto">
          <a:xfrm>
            <a:off x="1619672" y="1412776"/>
            <a:ext cx="4280597" cy="31911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48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упити и спајање табела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 обзиром да су подаци у бази обично организовани тако да табеле садрже само део потребних података, често је потребно креирати упите са спајањем табела.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sr-Cyrl-RS" altLang="en-US" dirty="0" smtClean="0"/>
              <a:t>Један начин за запис упита над спојеним табелама је да се у секцији иза кључне речи </a:t>
            </a:r>
            <a:r>
              <a:rPr lang="en-US" altLang="en-US" dirty="0" smtClean="0"/>
              <a:t>FROM </a:t>
            </a:r>
            <a:r>
              <a:rPr lang="sr-Cyrl-RS" altLang="en-US" dirty="0" smtClean="0"/>
              <a:t>поброје све табеле које учествују у спајању (раздвојене зарезима), а да се у секцији иза кључне речи </a:t>
            </a:r>
            <a:r>
              <a:rPr lang="en-US" altLang="en-US" dirty="0" smtClean="0"/>
              <a:t>WHERE</a:t>
            </a:r>
            <a:r>
              <a:rPr lang="sr-Cyrl-RS" altLang="en-US" dirty="0" smtClean="0"/>
              <a:t> поброји конјукција услова спајања и услова рестрикције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sr-Cyrl-RS" altLang="en-US" dirty="0" smtClean="0"/>
              <a:t>Други начин за постизање истог циља је коришћење оператора </a:t>
            </a:r>
            <a:r>
              <a:rPr lang="en-US" altLang="en-US" dirty="0" smtClean="0"/>
              <a:t>INNER JOIN, LEFT OUTER JOIN, RIGHT JOIN</a:t>
            </a:r>
            <a:r>
              <a:rPr lang="sr-Cyrl-RS" altLang="en-US" dirty="0" smtClean="0"/>
              <a:t>. </a:t>
            </a:r>
          </a:p>
          <a:p>
            <a:pPr eaLnBrk="1" hangingPunct="1"/>
            <a:r>
              <a:rPr lang="sr-Cyrl-RS" altLang="en-US" dirty="0" smtClean="0"/>
              <a:t>У овој презентацији ће се искључиво описивати и користити први начин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967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667626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en-US" altLang="en-US" sz="3200" dirty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спајање табела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9" t="16637" r="35137" b="5771"/>
          <a:stretch/>
        </p:blipFill>
        <p:spPr bwMode="auto">
          <a:xfrm>
            <a:off x="1805469" y="1413354"/>
            <a:ext cx="5934883" cy="4823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1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667626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en-US" altLang="en-US" sz="3200" dirty="0" smtClean="0">
                <a:solidFill>
                  <a:srgbClr val="FFFFFF"/>
                </a:solidFill>
              </a:rPr>
              <a:t>: 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спајање табела</a:t>
            </a:r>
            <a:r>
              <a:rPr lang="en-US" altLang="en-US" sz="3200" dirty="0" smtClean="0">
                <a:solidFill>
                  <a:srgbClr val="FFFFFF"/>
                </a:solidFill>
              </a:rPr>
              <a:t>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19374" r="43049" b="23639"/>
          <a:stretch/>
        </p:blipFill>
        <p:spPr bwMode="auto">
          <a:xfrm>
            <a:off x="1614290" y="1384051"/>
            <a:ext cx="4973934" cy="35571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61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667626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en-US" altLang="en-US" sz="3200" dirty="0" smtClean="0">
                <a:solidFill>
                  <a:srgbClr val="FFFFFF"/>
                </a:solidFill>
              </a:rPr>
              <a:t>: 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спајање табела</a:t>
            </a:r>
            <a:r>
              <a:rPr lang="en-US" altLang="en-US" sz="3200" dirty="0" smtClean="0">
                <a:solidFill>
                  <a:srgbClr val="FFFFFF"/>
                </a:solidFill>
              </a:rPr>
              <a:t> (3)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374" r="30605" b="20903"/>
          <a:stretch/>
        </p:blipFill>
        <p:spPr bwMode="auto">
          <a:xfrm>
            <a:off x="1547664" y="1357245"/>
            <a:ext cx="6481187" cy="37279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07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контакти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15194"/>
            <a:ext cx="576262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813" y="1519386"/>
            <a:ext cx="3114675" cy="500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667626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en-US" altLang="en-US" sz="3200" dirty="0" smtClean="0">
                <a:solidFill>
                  <a:srgbClr val="FFFFFF"/>
                </a:solidFill>
              </a:rPr>
              <a:t>: 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спајање табела</a:t>
            </a:r>
            <a:r>
              <a:rPr lang="en-US" altLang="en-US" sz="3200" dirty="0" smtClean="0">
                <a:solidFill>
                  <a:srgbClr val="FFFFFF"/>
                </a:solidFill>
              </a:rPr>
              <a:t> (4)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9052" r="48571" b="19937"/>
          <a:stretch/>
        </p:blipFill>
        <p:spPr bwMode="auto">
          <a:xfrm>
            <a:off x="1597595" y="1412776"/>
            <a:ext cx="4270549" cy="38083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9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IN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t="18891" r="28049" b="33137"/>
          <a:stretch/>
        </p:blipFill>
        <p:spPr bwMode="auto">
          <a:xfrm>
            <a:off x="1547664" y="3789040"/>
            <a:ext cx="6782637" cy="29944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6" t="19374" r="28132" b="41830"/>
          <a:stretch/>
        </p:blipFill>
        <p:spPr bwMode="auto">
          <a:xfrm>
            <a:off x="1547664" y="1367387"/>
            <a:ext cx="6782637" cy="24216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2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SELECT</a:t>
            </a:r>
            <a:r>
              <a:rPr lang="sr-Cyrl-RS" altLang="en-US" sz="3200" dirty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IN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1" t="19053" r="21291" b="37111"/>
          <a:stretch/>
        </p:blipFill>
        <p:spPr bwMode="auto">
          <a:xfrm>
            <a:off x="1403648" y="1412823"/>
            <a:ext cx="7596554" cy="27362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4" t="19373" r="21319" b="37362"/>
          <a:stretch/>
        </p:blipFill>
        <p:spPr bwMode="auto">
          <a:xfrm>
            <a:off x="1403648" y="4143982"/>
            <a:ext cx="7596554" cy="27006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оператор </a:t>
            </a:r>
            <a:r>
              <a:rPr lang="en-US" altLang="en-US" sz="3200" dirty="0" smtClean="0">
                <a:solidFill>
                  <a:srgbClr val="FFFFFF"/>
                </a:solidFill>
              </a:rPr>
              <a:t>DISTINCT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Коришћењем 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DISCTINT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у оквиру исказа </a:t>
            </a:r>
            <a:r>
              <a:rPr lang="en-US" altLang="en-US" dirty="0" smtClean="0">
                <a:solidFill>
                  <a:srgbClr val="FFFF00"/>
                </a:solidFill>
              </a:rPr>
              <a:t>SELECT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се постиже да из резултата упита буду избачени дупликати</a:t>
            </a:r>
            <a:r>
              <a:rPr lang="en-US" altLang="en-US" dirty="0" smtClean="0"/>
              <a:t>, </a:t>
            </a:r>
            <a:r>
              <a:rPr lang="sr-Cyrl-RS" altLang="en-US" dirty="0" smtClean="0"/>
              <a:t>тј. да резултат садржи само међусобно различите вр</a:t>
            </a:r>
            <a:r>
              <a:rPr lang="en-US" altLang="en-US" dirty="0" smtClean="0"/>
              <a:t>e</a:t>
            </a:r>
            <a:r>
              <a:rPr lang="sr-Cyrl-RS" altLang="en-US" dirty="0" smtClean="0"/>
              <a:t>дности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SELECT </a:t>
            </a:r>
            <a:r>
              <a:rPr lang="sr-Cyrl-RS" altLang="en-US" dirty="0" smtClean="0"/>
              <a:t>са могућом укључивањем операт</a:t>
            </a:r>
            <a:r>
              <a:rPr lang="sr-Latn-RS" altLang="en-US" dirty="0" smtClean="0"/>
              <a:t>o</a:t>
            </a:r>
            <a:r>
              <a:rPr lang="sr-Cyrl-RS" altLang="en-US" dirty="0" smtClean="0"/>
              <a:t>ра </a:t>
            </a:r>
            <a:r>
              <a:rPr lang="en-US" altLang="en-US" dirty="0">
                <a:solidFill>
                  <a:srgbClr val="FFFF00"/>
                </a:solidFill>
              </a:rPr>
              <a:t>DISCTINT</a:t>
            </a:r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SELECT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DISTINCT</a:t>
            </a:r>
            <a:r>
              <a:rPr lang="en-US" altLang="en-US" dirty="0" smtClean="0">
                <a:solidFill>
                  <a:srgbClr val="00B050"/>
                </a:solidFill>
              </a:rPr>
              <a:t>]</a:t>
            </a:r>
            <a:r>
              <a:rPr lang="sr-Cyrl-RS" altLang="en-US" dirty="0" smtClean="0">
                <a:solidFill>
                  <a:srgbClr val="FF0000"/>
                </a:solidFill>
              </a:rPr>
              <a:t> </a:t>
            </a:r>
            <a:r>
              <a:rPr lang="sr-Cyrl-RS" altLang="en-US" dirty="0" smtClean="0">
                <a:solidFill>
                  <a:srgbClr val="FFCC66"/>
                </a:solidFill>
              </a:rPr>
              <a:t>*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>
                <a:solidFill>
                  <a:srgbClr val="00B050"/>
                </a:solidFill>
              </a:rPr>
              <a:t>|</a:t>
            </a:r>
            <a:r>
              <a:rPr lang="en-US" altLang="en-US" dirty="0" smtClean="0"/>
              <a:t> </a:t>
            </a:r>
            <a:r>
              <a:rPr lang="sr-Latn-RS" altLang="en-US" dirty="0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/>
              <a:t> </a:t>
            </a:r>
            <a:r>
              <a:rPr lang="sr-Latn-RS" altLang="en-US" dirty="0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en-US" altLang="en-US" dirty="0"/>
              <a:t>;</a:t>
            </a:r>
            <a:endParaRPr lang="sr-Cyrl-RS" altLang="en-US" dirty="0" smtClean="0"/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344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DISTINCT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19065" r="48325" b="30910"/>
          <a:stretch/>
        </p:blipFill>
        <p:spPr bwMode="auto">
          <a:xfrm>
            <a:off x="251520" y="1628799"/>
            <a:ext cx="4114800" cy="3122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 t="18910" r="50000" b="31065"/>
          <a:stretch/>
        </p:blipFill>
        <p:spPr bwMode="auto">
          <a:xfrm>
            <a:off x="4499992" y="1628801"/>
            <a:ext cx="4134255" cy="31225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40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оператор </a:t>
            </a:r>
            <a:r>
              <a:rPr lang="en-US" altLang="en-US" sz="3200" dirty="0" smtClean="0">
                <a:solidFill>
                  <a:srgbClr val="FFFFFF"/>
                </a:solidFill>
              </a:rPr>
              <a:t>ORDER BY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Оператор </a:t>
            </a:r>
            <a:r>
              <a:rPr lang="en-US" altLang="en-US" dirty="0" smtClean="0">
                <a:solidFill>
                  <a:srgbClr val="FFFF00"/>
                </a:solidFill>
              </a:rPr>
              <a:t>ORDER BY </a:t>
            </a:r>
            <a:r>
              <a:rPr lang="sr-Cyrl-RS" altLang="en-US" dirty="0" smtClean="0"/>
              <a:t>се користи за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одређивање по ком ће се редоследу вредности приказати резултати упита</a:t>
            </a:r>
            <a:r>
              <a:rPr lang="en-US" altLang="en-US" dirty="0" smtClean="0"/>
              <a:t>, </a:t>
            </a:r>
            <a:r>
              <a:rPr lang="sr-Cyrl-RS" altLang="en-US" dirty="0" smtClean="0"/>
              <a:t>тј. за сортирање добијених резултата</a:t>
            </a:r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наредбе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уз могуће коришћење 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ORDER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>
                <a:solidFill>
                  <a:srgbClr val="FFFF00"/>
                </a:solidFill>
              </a:rPr>
              <a:t>BY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endParaRPr lang="en-US" altLang="en-US" dirty="0">
              <a:solidFill>
                <a:srgbClr val="FFFF0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SELECT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DISTINCT</a:t>
            </a:r>
            <a:r>
              <a:rPr lang="en-US" altLang="en-US" dirty="0">
                <a:solidFill>
                  <a:srgbClr val="00B050"/>
                </a:solidFill>
              </a:rPr>
              <a:t>]</a:t>
            </a:r>
            <a:r>
              <a:rPr lang="sr-Cyrl-RS" altLang="en-US" dirty="0">
                <a:solidFill>
                  <a:srgbClr val="FF0000"/>
                </a:solidFill>
              </a:rPr>
              <a:t> </a:t>
            </a:r>
            <a:r>
              <a:rPr lang="sr-Cyrl-RS" altLang="en-US" dirty="0">
                <a:solidFill>
                  <a:srgbClr val="FFCC66"/>
                </a:solidFill>
              </a:rPr>
              <a:t>*</a:t>
            </a:r>
            <a:r>
              <a:rPr lang="sr-Cyrl-RS" altLang="en-US" dirty="0">
                <a:solidFill>
                  <a:srgbClr val="00206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|</a:t>
            </a:r>
            <a:r>
              <a:rPr lang="en-US" altLang="en-US" dirty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 </a:t>
            </a: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ORDER</a:t>
            </a:r>
            <a:r>
              <a:rPr lang="en-US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en-US" sz="2000" dirty="0" smtClean="0">
                <a:solidFill>
                  <a:srgbClr val="FFFF00"/>
                </a:solidFill>
              </a:rPr>
              <a:t>BY</a:t>
            </a:r>
            <a:r>
              <a:rPr lang="en-US" altLang="en-US" sz="800" dirty="0" smtClean="0">
                <a:solidFill>
                  <a:srgbClr val="FFFF00"/>
                </a:solidFill>
              </a:rPr>
              <a:t>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 [</a:t>
            </a:r>
            <a:r>
              <a:rPr lang="en-US" altLang="en-US" sz="2000" dirty="0" smtClean="0">
                <a:solidFill>
                  <a:srgbClr val="FFFFFF"/>
                </a:solidFill>
              </a:rPr>
              <a:t>,</a:t>
            </a:r>
            <a:r>
              <a:rPr lang="en-US" altLang="en-US" sz="2000" dirty="0" smtClean="0">
                <a:solidFill>
                  <a:srgbClr val="002060"/>
                </a:solidFill>
              </a:rPr>
              <a:t>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sr-Cyrl-RS" altLang="en-US" sz="2000" dirty="0" smtClean="0">
                <a:solidFill>
                  <a:srgbClr val="92D05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endParaRPr lang="en-US" altLang="en-US" sz="2000" dirty="0">
              <a:solidFill>
                <a:srgbClr val="92D050"/>
              </a:solidFill>
            </a:endParaRPr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sz="2400" dirty="0" err="1">
                <a:solidFill>
                  <a:srgbClr val="FFCC66"/>
                </a:solidFill>
              </a:rPr>
              <a:t>IzrazSortiranja</a:t>
            </a:r>
            <a:r>
              <a:rPr lang="en-US" altLang="en-US" sz="2400" dirty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може бити атрибут, алиас атрибута или израз у ком фигуришу атрибути и/или алиаси атрибута</a:t>
            </a:r>
            <a:endParaRPr lang="en-US" altLang="en-US" dirty="0"/>
          </a:p>
          <a:p>
            <a:pPr eaLnBrk="1" hangingPunct="1"/>
            <a:r>
              <a:rPr lang="sr-Cyrl-RS" altLang="en-US" dirty="0"/>
              <a:t>Ако код </a:t>
            </a:r>
            <a:r>
              <a:rPr lang="en-US" altLang="en-US" dirty="0">
                <a:solidFill>
                  <a:srgbClr val="FFFF00"/>
                </a:solidFill>
              </a:rPr>
              <a:t>ORDER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>
                <a:solidFill>
                  <a:srgbClr val="FFFF00"/>
                </a:solidFill>
              </a:rPr>
              <a:t>BY</a:t>
            </a:r>
            <a:r>
              <a:rPr lang="sr-Cyrl-RS" altLang="en-US" dirty="0">
                <a:solidFill>
                  <a:srgbClr val="FFFF00"/>
                </a:solidFill>
              </a:rPr>
              <a:t> </a:t>
            </a:r>
            <a:r>
              <a:rPr lang="sr-Cyrl-RS" altLang="en-US" dirty="0"/>
              <a:t>није дефинисано уређење, тј. није написано ни </a:t>
            </a:r>
            <a:r>
              <a:rPr lang="en-US" altLang="en-US" dirty="0">
                <a:solidFill>
                  <a:srgbClr val="FFFF00"/>
                </a:solidFill>
              </a:rPr>
              <a:t>ASC</a:t>
            </a:r>
            <a:r>
              <a:rPr lang="en-US" altLang="en-US" dirty="0"/>
              <a:t> </a:t>
            </a:r>
            <a:r>
              <a:rPr lang="sr-Cyrl-RS" altLang="en-US" dirty="0"/>
              <a:t>ни </a:t>
            </a:r>
            <a:r>
              <a:rPr lang="sr-Latn-RS" altLang="en-US" dirty="0">
                <a:solidFill>
                  <a:srgbClr val="FFFF00"/>
                </a:solidFill>
              </a:rPr>
              <a:t>DESC</a:t>
            </a:r>
            <a:r>
              <a:rPr lang="sr-Latn-RS" altLang="en-US" dirty="0"/>
              <a:t>, </a:t>
            </a:r>
            <a:r>
              <a:rPr lang="sr-Cyrl-RS" altLang="en-US" dirty="0"/>
              <a:t>подразумева се да је уређење растуће (прецизније, неопадајуће)</a:t>
            </a:r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066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ORDER BY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 t="18910" r="50000" b="29282"/>
          <a:stretch/>
        </p:blipFill>
        <p:spPr bwMode="auto">
          <a:xfrm>
            <a:off x="251520" y="1628801"/>
            <a:ext cx="4134255" cy="32338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t="19377" r="50293" b="28815"/>
          <a:stretch/>
        </p:blipFill>
        <p:spPr bwMode="auto">
          <a:xfrm>
            <a:off x="4505188" y="1628801"/>
            <a:ext cx="4027252" cy="32338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3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SELECT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ORDER BY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6" t="19066" r="30266" b="42909"/>
          <a:stretch/>
        </p:blipFill>
        <p:spPr bwMode="auto">
          <a:xfrm>
            <a:off x="1331640" y="1559507"/>
            <a:ext cx="6507804" cy="23735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9" t="18910" r="30293" b="40545"/>
          <a:stretch/>
        </p:blipFill>
        <p:spPr bwMode="auto">
          <a:xfrm>
            <a:off x="1331640" y="4139102"/>
            <a:ext cx="6507805" cy="2530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агрегатне функције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Јављају се као елемнат </a:t>
            </a:r>
            <a:r>
              <a:rPr lang="sr-Latn-RS" altLang="en-US" dirty="0" smtClean="0">
                <a:solidFill>
                  <a:srgbClr val="FFCC66"/>
                </a:solidFill>
              </a:rPr>
              <a:t>Izlaz</a:t>
            </a:r>
            <a:r>
              <a:rPr lang="sr-Latn-R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у листи</a:t>
            </a:r>
            <a:r>
              <a:rPr lang="sr-Latn-RS" altLang="en-US" dirty="0" smtClean="0"/>
              <a:t> </a:t>
            </a:r>
            <a:r>
              <a:rPr lang="sr-Cyrl-RS" altLang="en-US" dirty="0" smtClean="0"/>
              <a:t>иза кључне речи </a:t>
            </a:r>
            <a:r>
              <a:rPr lang="en-US" altLang="en-US" dirty="0" smtClean="0"/>
              <a:t>SELECT. </a:t>
            </a:r>
            <a:r>
              <a:rPr lang="sr-Cyrl-RS" altLang="en-US" dirty="0" smtClean="0"/>
              <a:t>На том месту, дакле, као излазне вредности могу да се јаве израчунати изрази у којима фигуришу називи атрибута, константе, операције и </a:t>
            </a:r>
            <a:r>
              <a:rPr lang="en-US" altLang="en-US" dirty="0" smtClean="0"/>
              <a:t>SQL </a:t>
            </a:r>
            <a:r>
              <a:rPr lang="sr-Cyrl-RS" altLang="en-US" dirty="0" smtClean="0"/>
              <a:t>функције укључујући и агрегатне функције.</a:t>
            </a:r>
          </a:p>
          <a:p>
            <a:pPr eaLnBrk="1" hangingPunct="1"/>
            <a:r>
              <a:rPr lang="sr-Cyrl-RS" altLang="en-US" dirty="0" smtClean="0"/>
              <a:t>Агрегатне функције се односе на вредности групе, а не на једну вредност атрибута н-торке</a:t>
            </a:r>
          </a:p>
          <a:p>
            <a:pPr eaLnBrk="1" hangingPunct="1"/>
            <a:endParaRPr lang="sr-Cyrl-RS" altLang="en-US" dirty="0" smtClean="0"/>
          </a:p>
          <a:p>
            <a:pPr eaLnBrk="1" hangingPunct="1"/>
            <a:r>
              <a:rPr lang="sr-Cyrl-RS" altLang="en-US" dirty="0" smtClean="0"/>
              <a:t>Агрегатне финкције су:</a:t>
            </a:r>
          </a:p>
          <a:p>
            <a:pPr lvl="1" eaLnBrk="1" hangingPunct="1"/>
            <a:r>
              <a:rPr lang="en-US" altLang="en-US" dirty="0" smtClean="0">
                <a:solidFill>
                  <a:srgbClr val="FFCC66"/>
                </a:solidFill>
              </a:rPr>
              <a:t>SUM </a:t>
            </a:r>
            <a:r>
              <a:rPr lang="en-US" altLang="en-US" dirty="0" smtClean="0"/>
              <a:t>– </a:t>
            </a:r>
            <a:r>
              <a:rPr lang="sr-Cyrl-RS" altLang="en-US" dirty="0" smtClean="0"/>
              <a:t>рачуна суму датих израза – аргумената</a:t>
            </a:r>
          </a:p>
          <a:p>
            <a:pPr lvl="1" eaLnBrk="1" hangingPunct="1"/>
            <a:r>
              <a:rPr lang="en-US" altLang="en-US" dirty="0" smtClean="0">
                <a:solidFill>
                  <a:srgbClr val="FFCC66"/>
                </a:solidFill>
              </a:rPr>
              <a:t>COUNT </a:t>
            </a:r>
            <a:r>
              <a:rPr lang="en-US" altLang="en-US" dirty="0" smtClean="0"/>
              <a:t>– </a:t>
            </a:r>
            <a:r>
              <a:rPr lang="sr-Cyrl-RS" altLang="en-US" dirty="0" smtClean="0"/>
              <a:t>рачуна број датих израза – аргумената</a:t>
            </a:r>
          </a:p>
          <a:p>
            <a:pPr lvl="1" eaLnBrk="1" hangingPunct="1"/>
            <a:r>
              <a:rPr lang="en-US" altLang="en-US" dirty="0" smtClean="0">
                <a:solidFill>
                  <a:srgbClr val="FFCC66"/>
                </a:solidFill>
              </a:rPr>
              <a:t>AVG </a:t>
            </a:r>
            <a:r>
              <a:rPr lang="sr-Cyrl-RS" altLang="en-US" dirty="0" smtClean="0"/>
              <a:t>– рачуна просек датих израза – аргумената</a:t>
            </a:r>
          </a:p>
          <a:p>
            <a:pPr lvl="1" eaLnBrk="1" hangingPunct="1"/>
            <a:r>
              <a:rPr lang="sr-Latn-RS" altLang="en-US" dirty="0" smtClean="0">
                <a:solidFill>
                  <a:srgbClr val="FFCC66"/>
                </a:solidFill>
              </a:rPr>
              <a:t>MIN </a:t>
            </a:r>
            <a:r>
              <a:rPr lang="sr-Latn-RS" altLang="en-US" dirty="0" smtClean="0"/>
              <a:t>– </a:t>
            </a:r>
            <a:r>
              <a:rPr lang="sr-Cyrl-RS" altLang="en-US" dirty="0" smtClean="0"/>
              <a:t>рачуна минимум датих израза – аргумената</a:t>
            </a:r>
            <a:endParaRPr lang="en-US" altLang="en-US" dirty="0" smtClean="0"/>
          </a:p>
          <a:p>
            <a:pPr lvl="1" eaLnBrk="1" hangingPunct="1"/>
            <a:r>
              <a:rPr lang="sr-Latn-RS" altLang="en-US" dirty="0" smtClean="0">
                <a:solidFill>
                  <a:srgbClr val="FFCC66"/>
                </a:solidFill>
              </a:rPr>
              <a:t>M</a:t>
            </a:r>
            <a:r>
              <a:rPr lang="en-US" altLang="en-US" dirty="0" smtClean="0">
                <a:solidFill>
                  <a:srgbClr val="FFCC66"/>
                </a:solidFill>
              </a:rPr>
              <a:t>AX</a:t>
            </a:r>
            <a:r>
              <a:rPr lang="sr-Latn-RS" altLang="en-US" dirty="0" smtClean="0">
                <a:solidFill>
                  <a:srgbClr val="FFCC66"/>
                </a:solidFill>
              </a:rPr>
              <a:t> </a:t>
            </a:r>
            <a:r>
              <a:rPr lang="sr-Latn-RS" altLang="en-US" dirty="0"/>
              <a:t>– </a:t>
            </a:r>
            <a:r>
              <a:rPr lang="sr-Cyrl-RS" altLang="en-US" dirty="0"/>
              <a:t>рачуна минимум датих израза - аргумената</a:t>
            </a:r>
          </a:p>
          <a:p>
            <a:pPr lvl="1" eaLnBrk="1" hangingPunct="1"/>
            <a:endParaRPr lang="sr-Cyrl-RS" altLang="en-US" dirty="0" smtClean="0"/>
          </a:p>
          <a:p>
            <a:pPr marL="0" indent="0" eaLnBrk="1" hangingPunct="1"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056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>
                <a:solidFill>
                  <a:srgbClr val="FFFFFF"/>
                </a:solidFill>
              </a:rPr>
              <a:t>агрегатне функције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7" t="18754" r="50000" b="47272"/>
          <a:stretch/>
        </p:blipFill>
        <p:spPr bwMode="auto">
          <a:xfrm>
            <a:off x="172411" y="1645039"/>
            <a:ext cx="4111557" cy="21206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0" t="18754" r="45532" b="47273"/>
          <a:stretch/>
        </p:blipFill>
        <p:spPr bwMode="auto">
          <a:xfrm>
            <a:off x="4427984" y="1645040"/>
            <a:ext cx="4659549" cy="21206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3" t="18743" r="50113" b="47189"/>
          <a:stretch/>
        </p:blipFill>
        <p:spPr bwMode="auto">
          <a:xfrm>
            <a:off x="143447" y="3933056"/>
            <a:ext cx="4111557" cy="2126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0" t="19230" r="45561" b="46702"/>
          <a:stretch/>
        </p:blipFill>
        <p:spPr bwMode="auto">
          <a:xfrm>
            <a:off x="4427983" y="3933056"/>
            <a:ext cx="4659549" cy="2126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9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контакти (</a:t>
            </a:r>
            <a:r>
              <a:rPr lang="sr-Cyrl-RS" altLang="en-US" sz="3200" dirty="0">
                <a:solidFill>
                  <a:srgbClr val="FFFFFF"/>
                </a:solidFill>
              </a:rPr>
              <a:t>2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03649" y="1378349"/>
            <a:ext cx="6408712" cy="5479651"/>
            <a:chOff x="1403648" y="1163798"/>
            <a:chExt cx="6637337" cy="5694202"/>
          </a:xfrm>
        </p:grpSpPr>
        <p:grpSp>
          <p:nvGrpSpPr>
            <p:cNvPr id="3" name="Group 2"/>
            <p:cNvGrpSpPr/>
            <p:nvPr/>
          </p:nvGrpSpPr>
          <p:grpSpPr>
            <a:xfrm>
              <a:off x="1403648" y="1163798"/>
              <a:ext cx="6637337" cy="5694202"/>
              <a:chOff x="1403648" y="1020763"/>
              <a:chExt cx="6637337" cy="5837237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3648" y="1020763"/>
                <a:ext cx="6637337" cy="5837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1403648" y="1066109"/>
                <a:ext cx="1224136" cy="2214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1556048" y="1277144"/>
              <a:ext cx="612068" cy="495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689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>
                <a:solidFill>
                  <a:srgbClr val="FFFFFF"/>
                </a:solidFill>
              </a:rPr>
              <a:t>агрегатне функције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18913" r="43139" b="46338"/>
          <a:stretch/>
        </p:blipFill>
        <p:spPr bwMode="auto">
          <a:xfrm>
            <a:off x="1383411" y="1628800"/>
            <a:ext cx="4933507" cy="21690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2" t="18912" r="43023" b="46849"/>
          <a:stretch/>
        </p:blipFill>
        <p:spPr bwMode="auto">
          <a:xfrm>
            <a:off x="1383411" y="3933056"/>
            <a:ext cx="4933507" cy="21371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23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оператор </a:t>
            </a:r>
            <a:r>
              <a:rPr lang="en-US" altLang="en-US" sz="3200" dirty="0" smtClean="0">
                <a:solidFill>
                  <a:srgbClr val="FFFFFF"/>
                </a:solidFill>
              </a:rPr>
              <a:t>GROUP BY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Оператор </a:t>
            </a:r>
            <a:r>
              <a:rPr lang="en-US" altLang="en-US" dirty="0" smtClean="0">
                <a:solidFill>
                  <a:srgbClr val="FFFF00"/>
                </a:solidFill>
              </a:rPr>
              <a:t>GROUP BY </a:t>
            </a:r>
            <a:r>
              <a:rPr lang="sr-Cyrl-RS" altLang="en-US" dirty="0" smtClean="0"/>
              <a:t>се користи за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груписање резултата упита</a:t>
            </a:r>
            <a:r>
              <a:rPr lang="en-US" altLang="en-US" dirty="0" smtClean="0"/>
              <a:t>, </a:t>
            </a:r>
            <a:r>
              <a:rPr lang="sr-Cyrl-RS" altLang="en-US" dirty="0" smtClean="0"/>
              <a:t>тј. за приказ добијених резултата тако да се избегне понављање вредности појединих излаза </a:t>
            </a:r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наредбе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уз могуће коришћење 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GROUP </a:t>
            </a:r>
            <a:r>
              <a:rPr lang="en-US" altLang="en-US" dirty="0">
                <a:solidFill>
                  <a:srgbClr val="FFFF00"/>
                </a:solidFill>
              </a:rPr>
              <a:t>BY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endParaRPr lang="en-US" altLang="en-US" dirty="0">
              <a:solidFill>
                <a:srgbClr val="FFFF0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SELECT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DISTINCT</a:t>
            </a:r>
            <a:r>
              <a:rPr lang="en-US" altLang="en-US" dirty="0">
                <a:solidFill>
                  <a:srgbClr val="00B050"/>
                </a:solidFill>
              </a:rPr>
              <a:t>]</a:t>
            </a:r>
            <a:r>
              <a:rPr lang="sr-Cyrl-RS" altLang="en-US" dirty="0">
                <a:solidFill>
                  <a:srgbClr val="FF0000"/>
                </a:solidFill>
              </a:rPr>
              <a:t> </a:t>
            </a:r>
            <a:r>
              <a:rPr lang="sr-Cyrl-RS" altLang="en-US" dirty="0">
                <a:solidFill>
                  <a:srgbClr val="FFCC66"/>
                </a:solidFill>
              </a:rPr>
              <a:t>*</a:t>
            </a:r>
            <a:r>
              <a:rPr lang="sr-Cyrl-RS" altLang="en-US" dirty="0">
                <a:solidFill>
                  <a:srgbClr val="00206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|</a:t>
            </a:r>
            <a:r>
              <a:rPr lang="en-US" altLang="en-US" dirty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 </a:t>
            </a: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GROUP </a:t>
            </a:r>
            <a:r>
              <a:rPr lang="en-US" altLang="en-US" dirty="0">
                <a:solidFill>
                  <a:srgbClr val="FFFF00"/>
                </a:solidFill>
              </a:rPr>
              <a:t>BY </a:t>
            </a:r>
            <a:r>
              <a:rPr lang="en-US" altLang="en-US" dirty="0" err="1" smtClean="0">
                <a:solidFill>
                  <a:srgbClr val="FFCC66"/>
                </a:solidFill>
              </a:rPr>
              <a:t>IzrazGrupisanja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IzrazGrupisanja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sr-Cyrl-RS" altLang="en-US" dirty="0" smtClean="0">
                <a:solidFill>
                  <a:srgbClr val="92D05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endParaRPr lang="en-US" altLang="en-US" dirty="0">
              <a:solidFill>
                <a:srgbClr val="92D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ORDER BY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][</a:t>
            </a:r>
            <a:r>
              <a:rPr lang="en-US" altLang="en-US" sz="2000" dirty="0" smtClean="0">
                <a:solidFill>
                  <a:srgbClr val="FFFFFF"/>
                </a:solidFill>
              </a:rPr>
              <a:t>,</a:t>
            </a:r>
            <a:r>
              <a:rPr lang="en-US" altLang="en-US" sz="2000" dirty="0" smtClean="0">
                <a:solidFill>
                  <a:srgbClr val="002060"/>
                </a:solidFill>
              </a:rPr>
              <a:t>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>
                <a:solidFill>
                  <a:srgbClr val="00B050"/>
                </a:solidFill>
              </a:rPr>
              <a:t>…] 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endParaRPr lang="en-US" altLang="en-US" sz="2000" dirty="0">
              <a:solidFill>
                <a:srgbClr val="92D050"/>
              </a:solidFill>
            </a:endParaRPr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 smtClean="0">
                <a:solidFill>
                  <a:srgbClr val="FFCC66"/>
                </a:solidFill>
              </a:rPr>
              <a:t>IzrazGrupisanja</a:t>
            </a:r>
            <a:r>
              <a:rPr lang="en-US" altLang="en-US" sz="2400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је  атрибут, алиас атрибута или израз у ком фигуришу атрибути и/или алиаси атрибута – обично се поклапа се неким од излазних поља, тј. са неким од елемената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endParaRPr lang="en-US" altLang="en-US" dirty="0">
              <a:solidFill>
                <a:srgbClr val="FFCC66"/>
              </a:solidFill>
            </a:endParaRPr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835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SUM</a:t>
            </a:r>
            <a:r>
              <a:rPr lang="sr-Cyrl-RS" altLang="en-US" sz="3200" dirty="0">
                <a:solidFill>
                  <a:srgbClr val="FFFFFF"/>
                </a:solidFill>
              </a:rPr>
              <a:t> и </a:t>
            </a:r>
            <a:r>
              <a:rPr lang="en-US" altLang="en-US" sz="3200" dirty="0">
                <a:solidFill>
                  <a:srgbClr val="FFFFFF"/>
                </a:solidFill>
              </a:rPr>
              <a:t>GROUP BY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6" t="19084" r="27035" b="28282"/>
          <a:stretch/>
        </p:blipFill>
        <p:spPr bwMode="auto">
          <a:xfrm>
            <a:off x="1403648" y="1499229"/>
            <a:ext cx="6894512" cy="3285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4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SUM</a:t>
            </a:r>
            <a:r>
              <a:rPr lang="sr-Cyrl-RS" altLang="en-US" sz="3200" dirty="0">
                <a:solidFill>
                  <a:srgbClr val="FFFFFF"/>
                </a:solidFill>
              </a:rPr>
              <a:t> и </a:t>
            </a:r>
            <a:r>
              <a:rPr lang="en-US" altLang="en-US" sz="3200" dirty="0">
                <a:solidFill>
                  <a:srgbClr val="FFFFFF"/>
                </a:solidFill>
              </a:rPr>
              <a:t>GROUP </a:t>
            </a:r>
            <a:r>
              <a:rPr lang="en-US" altLang="en-US" sz="3200" dirty="0" smtClean="0">
                <a:solidFill>
                  <a:srgbClr val="FFFFFF"/>
                </a:solidFill>
              </a:rPr>
              <a:t>BY (2)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19254" r="43411" b="47530"/>
          <a:stretch/>
        </p:blipFill>
        <p:spPr bwMode="auto">
          <a:xfrm>
            <a:off x="213604" y="1772816"/>
            <a:ext cx="4646428" cy="20733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19083" r="43508" b="47701"/>
          <a:stretch/>
        </p:blipFill>
        <p:spPr bwMode="auto">
          <a:xfrm>
            <a:off x="213604" y="3846165"/>
            <a:ext cx="4646428" cy="20733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1" t="19424" r="52471" b="16825"/>
          <a:stretch/>
        </p:blipFill>
        <p:spPr bwMode="auto">
          <a:xfrm>
            <a:off x="5076056" y="1844824"/>
            <a:ext cx="3742660" cy="39793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54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SUM</a:t>
            </a:r>
            <a:r>
              <a:rPr lang="sr-Cyrl-RS" altLang="en-US" sz="3200" dirty="0">
                <a:solidFill>
                  <a:srgbClr val="FFFFFF"/>
                </a:solidFill>
              </a:rPr>
              <a:t> и </a:t>
            </a:r>
            <a:r>
              <a:rPr lang="en-US" altLang="en-US" sz="3200" dirty="0">
                <a:solidFill>
                  <a:srgbClr val="FFFFFF"/>
                </a:solidFill>
              </a:rPr>
              <a:t>GROUP </a:t>
            </a:r>
            <a:r>
              <a:rPr lang="en-US" altLang="en-US" sz="3200" dirty="0" smtClean="0">
                <a:solidFill>
                  <a:srgbClr val="FFFFFF"/>
                </a:solidFill>
              </a:rPr>
              <a:t>BY (3)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8" t="19424" r="46890" b="28112"/>
          <a:stretch/>
        </p:blipFill>
        <p:spPr bwMode="auto">
          <a:xfrm>
            <a:off x="1619672" y="1412776"/>
            <a:ext cx="4486940" cy="32748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5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SUM</a:t>
            </a:r>
            <a:r>
              <a:rPr lang="sr-Cyrl-RS" altLang="en-US" sz="3200" dirty="0">
                <a:solidFill>
                  <a:srgbClr val="FFFFFF"/>
                </a:solidFill>
              </a:rPr>
              <a:t> и </a:t>
            </a:r>
            <a:r>
              <a:rPr lang="en-US" altLang="en-US" sz="3200" dirty="0">
                <a:solidFill>
                  <a:srgbClr val="FFFFFF"/>
                </a:solidFill>
              </a:rPr>
              <a:t>GROUP </a:t>
            </a:r>
            <a:r>
              <a:rPr lang="en-US" altLang="en-US" sz="3200" dirty="0" smtClean="0">
                <a:solidFill>
                  <a:srgbClr val="FFFFFF"/>
                </a:solidFill>
              </a:rPr>
              <a:t>BY (4)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19425" r="50203" b="47871"/>
          <a:stretch/>
        </p:blipFill>
        <p:spPr bwMode="auto">
          <a:xfrm>
            <a:off x="398244" y="1628800"/>
            <a:ext cx="4029740" cy="20414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1" t="19425" r="50378" b="49063"/>
          <a:stretch/>
        </p:blipFill>
        <p:spPr bwMode="auto">
          <a:xfrm>
            <a:off x="398244" y="3789040"/>
            <a:ext cx="4029740" cy="1967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7" t="18743" r="51134" b="16699"/>
          <a:stretch/>
        </p:blipFill>
        <p:spPr bwMode="auto">
          <a:xfrm>
            <a:off x="4782520" y="1726324"/>
            <a:ext cx="3965944" cy="40297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93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>
                <a:solidFill>
                  <a:srgbClr val="FFFFFF"/>
                </a:solidFill>
              </a:rPr>
              <a:t>SUM</a:t>
            </a:r>
            <a:r>
              <a:rPr lang="sr-Cyrl-RS" altLang="en-US" sz="3200" dirty="0">
                <a:solidFill>
                  <a:srgbClr val="FFFFFF"/>
                </a:solidFill>
              </a:rPr>
              <a:t> и </a:t>
            </a:r>
            <a:r>
              <a:rPr lang="en-US" altLang="en-US" sz="3200" dirty="0">
                <a:solidFill>
                  <a:srgbClr val="FFFFFF"/>
                </a:solidFill>
              </a:rPr>
              <a:t>GROUP </a:t>
            </a:r>
            <a:r>
              <a:rPr lang="en-US" altLang="en-US" sz="3200" dirty="0" smtClean="0">
                <a:solidFill>
                  <a:srgbClr val="FFFFFF"/>
                </a:solidFill>
              </a:rPr>
              <a:t>BY (5) 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5" t="18913" r="44562" b="24705"/>
          <a:stretch/>
        </p:blipFill>
        <p:spPr bwMode="auto">
          <a:xfrm>
            <a:off x="0" y="1556792"/>
            <a:ext cx="4760302" cy="35193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4" t="20006" r="48546" b="23612"/>
          <a:stretch/>
        </p:blipFill>
        <p:spPr bwMode="auto">
          <a:xfrm>
            <a:off x="4876746" y="1556792"/>
            <a:ext cx="4231758" cy="35193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30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оператор </a:t>
            </a:r>
            <a:r>
              <a:rPr lang="en-US" altLang="en-US" sz="3200" dirty="0" smtClean="0">
                <a:solidFill>
                  <a:srgbClr val="FFFFFF"/>
                </a:solidFill>
              </a:rPr>
              <a:t>HAVING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Оператор </a:t>
            </a:r>
            <a:r>
              <a:rPr lang="en-US" altLang="en-US" dirty="0" smtClean="0">
                <a:solidFill>
                  <a:srgbClr val="FFFF00"/>
                </a:solidFill>
              </a:rPr>
              <a:t>HAVING </a:t>
            </a:r>
            <a:r>
              <a:rPr lang="sr-Cyrl-RS" altLang="en-US" dirty="0" smtClean="0"/>
              <a:t>се користи када треба поставити услов који се не односи на једну н-торку, већ на групу н-торки које су груписане коришћењем оператора </a:t>
            </a:r>
            <a:r>
              <a:rPr lang="en-US" altLang="en-US" dirty="0" smtClean="0"/>
              <a:t>GROUP BY.</a:t>
            </a:r>
            <a:r>
              <a:rPr lang="sr-Cyrl-RS" altLang="en-US" dirty="0" smtClean="0"/>
              <a:t> </a:t>
            </a:r>
          </a:p>
          <a:p>
            <a:pPr eaLnBrk="1" hangingPunct="1"/>
            <a:r>
              <a:rPr lang="sr-Cyrl-RS" altLang="en-US" dirty="0" smtClean="0"/>
              <a:t>Оквирна </a:t>
            </a:r>
            <a:r>
              <a:rPr lang="sr-Cyrl-RS" altLang="en-US" dirty="0"/>
              <a:t>синтакса </a:t>
            </a:r>
            <a:r>
              <a:rPr lang="sr-Cyrl-RS" altLang="en-US" dirty="0" smtClean="0"/>
              <a:t>наредбе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уз могуће коришћење оператора </a:t>
            </a:r>
            <a:r>
              <a:rPr lang="en-US" altLang="en-US" dirty="0" smtClean="0">
                <a:solidFill>
                  <a:srgbClr val="FFFF00"/>
                </a:solidFill>
              </a:rPr>
              <a:t>GROUP BY </a:t>
            </a:r>
            <a:r>
              <a:rPr lang="sr-Cyrl-RS" altLang="en-US" dirty="0" smtClean="0"/>
              <a:t>и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>
                <a:solidFill>
                  <a:srgbClr val="FFFF00"/>
                </a:solidFill>
              </a:rPr>
              <a:t>HAVING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endParaRPr lang="en-US" altLang="en-US" dirty="0">
              <a:solidFill>
                <a:srgbClr val="FFFF0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SELECT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DISTINCT</a:t>
            </a:r>
            <a:r>
              <a:rPr lang="en-US" altLang="en-US" dirty="0">
                <a:solidFill>
                  <a:srgbClr val="00B050"/>
                </a:solidFill>
              </a:rPr>
              <a:t>]</a:t>
            </a:r>
            <a:r>
              <a:rPr lang="sr-Cyrl-RS" altLang="en-US" dirty="0">
                <a:solidFill>
                  <a:srgbClr val="FF0000"/>
                </a:solidFill>
              </a:rPr>
              <a:t> </a:t>
            </a:r>
            <a:r>
              <a:rPr lang="sr-Cyrl-RS" altLang="en-US" dirty="0">
                <a:solidFill>
                  <a:srgbClr val="FFCC66"/>
                </a:solidFill>
              </a:rPr>
              <a:t>*</a:t>
            </a:r>
            <a:r>
              <a:rPr lang="sr-Cyrl-RS" altLang="en-US" dirty="0">
                <a:solidFill>
                  <a:srgbClr val="00206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|</a:t>
            </a:r>
            <a:r>
              <a:rPr lang="en-US" altLang="en-US" dirty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Izlaz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2060"/>
              </a:solidFill>
            </a:endParaRPr>
          </a:p>
          <a:p>
            <a:pPr marL="180000" lvl="1" indent="0" eaLnBrk="1" hangingPunct="1">
              <a:buNone/>
            </a:pPr>
            <a:r>
              <a:rPr lang="en-US" altLang="en-US" dirty="0">
                <a:solidFill>
                  <a:srgbClr val="FFFF00"/>
                </a:solidFill>
              </a:rPr>
              <a:t>FROM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sr-Latn-RS" altLang="en-US" dirty="0" smtClean="0">
                <a:solidFill>
                  <a:srgbClr val="FFFFFF"/>
                </a:solidFill>
              </a:rPr>
              <a:t>,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endParaRPr lang="en-US" altLang="en-US" dirty="0">
              <a:solidFill>
                <a:srgbClr val="00B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 </a:t>
            </a: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GROUP </a:t>
            </a:r>
            <a:r>
              <a:rPr lang="en-US" altLang="en-US" dirty="0">
                <a:solidFill>
                  <a:srgbClr val="FFFF00"/>
                </a:solidFill>
              </a:rPr>
              <a:t>BY </a:t>
            </a:r>
            <a:r>
              <a:rPr lang="en-US" altLang="en-US" dirty="0" err="1" smtClean="0">
                <a:solidFill>
                  <a:srgbClr val="FFCC66"/>
                </a:solidFill>
              </a:rPr>
              <a:t>IzrazGrupisanja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IzrazGrupisanja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sr-Cyrl-RS" altLang="en-US" dirty="0" smtClean="0">
                <a:solidFill>
                  <a:srgbClr val="92D050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endParaRPr lang="en-US" altLang="en-US" dirty="0">
              <a:solidFill>
                <a:srgbClr val="92D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HAVING </a:t>
            </a:r>
            <a:r>
              <a:rPr lang="en-US" altLang="en-US" dirty="0" err="1" smtClean="0">
                <a:solidFill>
                  <a:srgbClr val="FFCC66"/>
                </a:solidFill>
              </a:rPr>
              <a:t>UslovAgregacije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endParaRPr lang="en-US" altLang="en-US" dirty="0">
              <a:solidFill>
                <a:srgbClr val="92D050"/>
              </a:solidFill>
            </a:endParaRPr>
          </a:p>
          <a:p>
            <a:pPr marL="18000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ORDER BY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 [</a:t>
            </a:r>
            <a:r>
              <a:rPr lang="en-US" altLang="en-US" sz="2000" dirty="0" smtClean="0">
                <a:solidFill>
                  <a:srgbClr val="FFFFFF"/>
                </a:solidFill>
              </a:rPr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IzrazSortiranja</a:t>
            </a:r>
            <a:r>
              <a:rPr lang="en-US" altLang="en-US" sz="2000" dirty="0" smtClean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>
                <a:solidFill>
                  <a:srgbClr val="FFFF00"/>
                </a:solidFill>
              </a:rPr>
              <a:t>ASC</a:t>
            </a:r>
            <a:r>
              <a:rPr lang="en-US" altLang="en-US" sz="2000" dirty="0" smtClean="0">
                <a:solidFill>
                  <a:srgbClr val="00B050"/>
                </a:solidFill>
              </a:rPr>
              <a:t>|</a:t>
            </a:r>
            <a:r>
              <a:rPr lang="en-US" altLang="en-US" sz="2000" dirty="0" smtClean="0">
                <a:solidFill>
                  <a:srgbClr val="FFFF00"/>
                </a:solidFill>
              </a:rPr>
              <a:t>DESC</a:t>
            </a:r>
            <a:r>
              <a:rPr lang="en-US" altLang="en-US" sz="2000" dirty="0" smtClean="0">
                <a:solidFill>
                  <a:srgbClr val="00B050"/>
                </a:solidFill>
              </a:rPr>
              <a:t>]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sr-Cyrl-RS" altLang="en-US" dirty="0" smtClean="0">
                <a:solidFill>
                  <a:srgbClr val="00B050"/>
                </a:solidFill>
              </a:rPr>
              <a:t>]</a:t>
            </a:r>
            <a:endParaRPr lang="en-US" altLang="en-US" sz="2000" dirty="0">
              <a:solidFill>
                <a:srgbClr val="92D050"/>
              </a:solidFill>
            </a:endParaRPr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 smtClean="0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FFCC66"/>
                </a:solidFill>
              </a:rPr>
              <a:t>А</a:t>
            </a:r>
            <a:r>
              <a:rPr lang="en-US" altLang="en-US" dirty="0" err="1" smtClean="0">
                <a:solidFill>
                  <a:srgbClr val="FFCC66"/>
                </a:solidFill>
              </a:rPr>
              <a:t>gregacije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је</a:t>
            </a:r>
            <a:r>
              <a:rPr lang="sr-Latn-RS" altLang="en-US" dirty="0" smtClean="0"/>
              <a:t> </a:t>
            </a:r>
            <a:r>
              <a:rPr lang="sr-Cyrl-RS" altLang="en-US" dirty="0" smtClean="0"/>
              <a:t>израз логичког типа у коме фигурише агрегатна функција (или функције), која се примењује на груписане н-торке.  </a:t>
            </a:r>
            <a:endParaRPr lang="en-U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sz="2200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02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HAVING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19084" r="31453" b="30666"/>
          <a:stretch/>
        </p:blipFill>
        <p:spPr bwMode="auto">
          <a:xfrm>
            <a:off x="1475656" y="1340768"/>
            <a:ext cx="6347638" cy="313660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34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INSERT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/>
              <a:t>SQL </a:t>
            </a:r>
            <a:r>
              <a:rPr lang="sr-Cyrl-RS" altLang="en-US" dirty="0"/>
              <a:t>наредба </a:t>
            </a:r>
            <a:r>
              <a:rPr lang="en-US" altLang="en-US" dirty="0" smtClean="0">
                <a:solidFill>
                  <a:srgbClr val="FFFF00"/>
                </a:solidFill>
              </a:rPr>
              <a:t>INSERT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 smtClean="0"/>
              <a:t>служи за убацивање података у табелу базе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с</a:t>
            </a:r>
            <a:r>
              <a:rPr lang="sr-Cyrl-RS" altLang="en-US" sz="2200" dirty="0" smtClean="0"/>
              <a:t>интакса наредбе </a:t>
            </a:r>
            <a:r>
              <a:rPr lang="en-US" altLang="en-US" dirty="0"/>
              <a:t>INSERT</a:t>
            </a:r>
            <a:endParaRPr lang="sr-Cyrl-RS" altLang="en-US" sz="2200" dirty="0" smtClean="0"/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INSER</a:t>
            </a:r>
            <a:r>
              <a:rPr lang="en-US" altLang="en-US" sz="2000" dirty="0" smtClean="0">
                <a:solidFill>
                  <a:srgbClr val="FFFF00"/>
                </a:solidFill>
              </a:rPr>
              <a:t>T</a:t>
            </a:r>
            <a:r>
              <a:rPr lang="en-US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en-US" sz="2000" dirty="0" smtClean="0">
                <a:solidFill>
                  <a:srgbClr val="FFFF00"/>
                </a:solidFill>
              </a:rPr>
              <a:t>INTO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(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)</a:t>
            </a:r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VALUES </a:t>
            </a:r>
            <a:r>
              <a:rPr lang="en-US" altLang="en-US" dirty="0" smtClean="0">
                <a:solidFill>
                  <a:srgbClr val="FFFFFF"/>
                </a:solidFill>
              </a:rPr>
              <a:t>(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Vrednost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FF"/>
                </a:solidFill>
              </a:rPr>
              <a:t>, </a:t>
            </a:r>
            <a:r>
              <a:rPr lang="en-US" altLang="en-US" dirty="0" err="1" smtClean="0">
                <a:solidFill>
                  <a:srgbClr val="FFCC66"/>
                </a:solidFill>
              </a:rPr>
              <a:t>Vrednost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)</a:t>
            </a:r>
            <a:r>
              <a:rPr lang="en-US" altLang="en-US" dirty="0" smtClean="0"/>
              <a:t>; </a:t>
            </a:r>
            <a:endParaRPr lang="sr-Cyrl-RS" altLang="en-US" sz="2000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>
                <a:solidFill>
                  <a:srgbClr val="FFCC66"/>
                </a:solidFill>
              </a:rPr>
              <a:t>Vrednost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је израз. Ефекат извршења </a:t>
            </a:r>
            <a:r>
              <a:rPr lang="sr-Latn-RS" altLang="en-US" dirty="0" smtClean="0"/>
              <a:t>SQL </a:t>
            </a:r>
            <a:r>
              <a:rPr lang="sr-Cyrl-RS" altLang="en-US" dirty="0" smtClean="0"/>
              <a:t>наредбе </a:t>
            </a:r>
            <a:r>
              <a:rPr lang="en-US" altLang="en-US" dirty="0"/>
              <a:t>INSERT</a:t>
            </a:r>
            <a:r>
              <a:rPr lang="sr-Cyrl-RS" altLang="en-US" dirty="0"/>
              <a:t> </a:t>
            </a:r>
            <a:r>
              <a:rPr lang="sr-Cyrl-RS" altLang="en-US" dirty="0" smtClean="0"/>
              <a:t>је израчунавање вредности израза у секцији иза кључне речи </a:t>
            </a:r>
            <a:r>
              <a:rPr lang="en-US" altLang="en-US" dirty="0" smtClean="0"/>
              <a:t>VALUES,</a:t>
            </a:r>
            <a:r>
              <a:rPr lang="sr-Cyrl-RS" altLang="en-US" dirty="0" smtClean="0"/>
              <a:t> </a:t>
            </a:r>
            <a:r>
              <a:rPr lang="sr-Cyrl-RS" altLang="en-US" dirty="0"/>
              <a:t>убацивање </a:t>
            </a:r>
            <a:r>
              <a:rPr lang="sr-Cyrl-RS" altLang="en-US" dirty="0" smtClean="0"/>
              <a:t>нове н-торке у </a:t>
            </a:r>
            <a:r>
              <a:rPr lang="sr-Cyrl-RS" altLang="en-US" dirty="0"/>
              <a:t>табелу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и постављање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вредности одговарајућих атрибута новоубачене н-торке на претходно израчунате вредности, респективно (првом атрибуту одговара прва вредност, другом друга итд. до краја).</a:t>
            </a:r>
            <a:endParaRPr lang="sr-Cyrl-RS" altLang="en-US" dirty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888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контакти (</a:t>
            </a:r>
            <a:r>
              <a:rPr lang="sr-Cyrl-RS" altLang="en-US" sz="3200" dirty="0">
                <a:solidFill>
                  <a:srgbClr val="FFFFFF"/>
                </a:solidFill>
              </a:rPr>
              <a:t>3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1484784"/>
            <a:ext cx="424815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59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INSERT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6" t="19424" r="26658" b="38843"/>
          <a:stretch/>
        </p:blipFill>
        <p:spPr bwMode="auto">
          <a:xfrm>
            <a:off x="1301348" y="3933056"/>
            <a:ext cx="6943060" cy="26049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259632" y="1475898"/>
            <a:ext cx="6984776" cy="2063186"/>
            <a:chOff x="1259632" y="1475898"/>
            <a:chExt cx="6984776" cy="2063186"/>
          </a:xfrm>
        </p:grpSpPr>
        <p:grpSp>
          <p:nvGrpSpPr>
            <p:cNvPr id="3" name="Group 2"/>
            <p:cNvGrpSpPr/>
            <p:nvPr/>
          </p:nvGrpSpPr>
          <p:grpSpPr>
            <a:xfrm>
              <a:off x="1301348" y="1560934"/>
              <a:ext cx="6943060" cy="1967278"/>
              <a:chOff x="1301348" y="1560934"/>
              <a:chExt cx="6943060" cy="1967278"/>
            </a:xfrm>
          </p:grpSpPr>
          <p:pic>
            <p:nvPicPr>
              <p:cNvPr id="1126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13" t="26000" r="24714" b="55943"/>
              <a:stretch/>
            </p:blipFill>
            <p:spPr bwMode="auto">
              <a:xfrm>
                <a:off x="1301348" y="1560934"/>
                <a:ext cx="6943060" cy="8599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13" t="76750" r="24714"/>
              <a:stretch/>
            </p:blipFill>
            <p:spPr bwMode="auto">
              <a:xfrm>
                <a:off x="1301348" y="2420888"/>
                <a:ext cx="6943060" cy="11073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cxnSp>
          <p:nvCxnSpPr>
            <p:cNvPr id="5" name="Straight Connector 4"/>
            <p:cNvCxnSpPr/>
            <p:nvPr/>
          </p:nvCxnSpPr>
          <p:spPr>
            <a:xfrm>
              <a:off x="1259632" y="1484784"/>
              <a:ext cx="0" cy="20434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244408" y="1484784"/>
              <a:ext cx="0" cy="20434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259632" y="3539084"/>
              <a:ext cx="698477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259632" y="1475898"/>
              <a:ext cx="6984776" cy="380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13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INSERT (</a:t>
            </a:r>
            <a:r>
              <a:rPr lang="en-US" altLang="en-US" sz="3200" dirty="0">
                <a:solidFill>
                  <a:srgbClr val="FFFFFF"/>
                </a:solidFill>
              </a:rPr>
              <a:t>2</a:t>
            </a:r>
            <a:r>
              <a:rPr lang="en-U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3" t="18913" r="31070" b="42250"/>
          <a:stretch/>
        </p:blipFill>
        <p:spPr bwMode="auto">
          <a:xfrm>
            <a:off x="1471330" y="4149080"/>
            <a:ext cx="6394342" cy="2424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471329" y="1700808"/>
            <a:ext cx="6394343" cy="2088232"/>
            <a:chOff x="1471329" y="2060848"/>
            <a:chExt cx="6394343" cy="2088232"/>
          </a:xfrm>
        </p:grpSpPr>
        <p:grpSp>
          <p:nvGrpSpPr>
            <p:cNvPr id="2" name="Group 1"/>
            <p:cNvGrpSpPr/>
            <p:nvPr/>
          </p:nvGrpSpPr>
          <p:grpSpPr>
            <a:xfrm>
              <a:off x="1547664" y="2132856"/>
              <a:ext cx="6318008" cy="1915290"/>
              <a:chOff x="1458429" y="2507968"/>
              <a:chExt cx="6318008" cy="1915290"/>
            </a:xfrm>
          </p:grpSpPr>
          <p:pic>
            <p:nvPicPr>
              <p:cNvPr id="13314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81" t="77124" r="30165" b="2781"/>
              <a:stretch/>
            </p:blipFill>
            <p:spPr bwMode="auto">
              <a:xfrm>
                <a:off x="1458429" y="3466214"/>
                <a:ext cx="6318008" cy="9570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24" t="26447" r="30130" b="53898"/>
              <a:stretch/>
            </p:blipFill>
            <p:spPr bwMode="auto">
              <a:xfrm>
                <a:off x="1471329" y="2507968"/>
                <a:ext cx="6305107" cy="9360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  <p:cxnSp>
          <p:nvCxnSpPr>
            <p:cNvPr id="4" name="Straight Connector 3"/>
            <p:cNvCxnSpPr/>
            <p:nvPr/>
          </p:nvCxnSpPr>
          <p:spPr>
            <a:xfrm>
              <a:off x="1471330" y="2060848"/>
              <a:ext cx="0" cy="20882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471330" y="4149080"/>
              <a:ext cx="639434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1471329" y="2060848"/>
              <a:ext cx="639434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865671" y="2060848"/>
              <a:ext cx="0" cy="208823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380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UPDATE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21259"/>
            <a:ext cx="8712522" cy="2151758"/>
          </a:xfrm>
        </p:spPr>
        <p:txBody>
          <a:bodyPr/>
          <a:lstStyle/>
          <a:p>
            <a:pPr eaLnBrk="1" hangingPunct="1"/>
            <a:r>
              <a:rPr lang="sr-Latn-RS" altLang="en-US" dirty="0"/>
              <a:t>SQL </a:t>
            </a:r>
            <a:r>
              <a:rPr lang="sr-Cyrl-RS" altLang="en-US" dirty="0"/>
              <a:t>наредба </a:t>
            </a:r>
            <a:r>
              <a:rPr lang="en-US" altLang="en-US" dirty="0" smtClean="0">
                <a:solidFill>
                  <a:srgbClr val="FFFF00"/>
                </a:solidFill>
              </a:rPr>
              <a:t>UPDATE</a:t>
            </a:r>
            <a:r>
              <a:rPr lang="sr-Cyrl-RS" altLang="en-US" dirty="0" smtClean="0">
                <a:solidFill>
                  <a:srgbClr val="FFFF00"/>
                </a:solidFill>
              </a:rPr>
              <a:t> </a:t>
            </a:r>
            <a:r>
              <a:rPr lang="sr-Cyrl-RS" altLang="en-US" dirty="0" smtClean="0"/>
              <a:t>служи за измену вредности атрибута изабраних н-торки базе података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с</a:t>
            </a:r>
            <a:r>
              <a:rPr lang="sr-Cyrl-RS" altLang="en-US" sz="2200" dirty="0" smtClean="0"/>
              <a:t>интакса наредбе </a:t>
            </a:r>
            <a:r>
              <a:rPr lang="en-US" altLang="en-US" dirty="0" smtClean="0"/>
              <a:t>UPDATE</a:t>
            </a:r>
            <a:endParaRPr lang="sr-Cyrl-RS" altLang="en-US" dirty="0" smtClean="0"/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UPDATE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</a:p>
          <a:p>
            <a:pPr marL="400050" lvl="1" indent="0" eaLnBrk="1" hangingPunct="1">
              <a:buNone/>
            </a:pPr>
            <a:r>
              <a:rPr lang="en-US" altLang="en-US" dirty="0" smtClean="0">
                <a:solidFill>
                  <a:srgbClr val="FFFF00"/>
                </a:solidFill>
              </a:rPr>
              <a:t>SET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=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>
                <a:solidFill>
                  <a:srgbClr val="FFCC66"/>
                </a:solidFill>
              </a:rPr>
              <a:t>Vrednost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FF"/>
                </a:solidFill>
              </a:rPr>
              <a:t>,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Atribut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en-US" altLang="en-US" dirty="0">
                <a:solidFill>
                  <a:srgbClr val="FFFFFF"/>
                </a:solidFill>
              </a:rPr>
              <a:t>=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 err="1">
                <a:solidFill>
                  <a:srgbClr val="FFCC66"/>
                </a:solidFill>
              </a:rPr>
              <a:t>Vrednost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  <a:r>
              <a:rPr lang="en-US" altLang="en-US" dirty="0" smtClean="0">
                <a:solidFill>
                  <a:srgbClr val="00B050"/>
                </a:solidFill>
              </a:rPr>
              <a:t>…]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endParaRPr lang="en-US" altLang="en-US" dirty="0">
              <a:solidFill>
                <a:srgbClr val="002060"/>
              </a:solidFill>
            </a:endParaRPr>
          </a:p>
          <a:p>
            <a:pPr marL="400050" lvl="1" indent="0" eaLnBrk="1" hangingPunct="1">
              <a:buNone/>
            </a:pPr>
            <a:r>
              <a:rPr lang="sr-Cyrl-RS" altLang="en-US" dirty="0">
                <a:solidFill>
                  <a:srgbClr val="00B050"/>
                </a:solidFill>
              </a:rPr>
              <a:t>[</a:t>
            </a:r>
            <a:r>
              <a:rPr lang="en-US" altLang="en-US" dirty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 </a:t>
            </a:r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има исту структуру као код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наредбе. </a:t>
            </a:r>
            <a:r>
              <a:rPr lang="sr-Cyrl-RS" altLang="en-US" dirty="0"/>
              <a:t>Ефекат извршења </a:t>
            </a:r>
            <a:r>
              <a:rPr lang="sr-Latn-RS" altLang="en-US" dirty="0"/>
              <a:t>SQL </a:t>
            </a:r>
            <a:r>
              <a:rPr lang="sr-Cyrl-RS" altLang="en-US" dirty="0"/>
              <a:t>наредбе </a:t>
            </a:r>
            <a:r>
              <a:rPr lang="en-US" altLang="en-US" dirty="0"/>
              <a:t>UPDATE </a:t>
            </a:r>
            <a:r>
              <a:rPr lang="sr-Cyrl-RS" altLang="en-US" dirty="0" smtClean="0"/>
              <a:t>је одређивање скупа н-торки које задовољавају услов прописан иза кључне речи </a:t>
            </a:r>
            <a:r>
              <a:rPr lang="en-US" altLang="en-US" dirty="0" smtClean="0"/>
              <a:t>WHERE, </a:t>
            </a:r>
            <a:r>
              <a:rPr lang="sr-Cyrl-RS" altLang="en-US" dirty="0" smtClean="0"/>
              <a:t>а потом се за сваку такву н-торку вредности за атрибуте који се налазе лево од знака једнкости постављају на израчунату вредност израза који се налази десно од знака једнакости.    </a:t>
            </a:r>
            <a:endParaRPr lang="sr-Cyrl-RS" altLang="en-US" dirty="0"/>
          </a:p>
          <a:p>
            <a:pPr marL="0" indent="0" eaLnBrk="1" hangingPunct="1">
              <a:buNone/>
            </a:pPr>
            <a:r>
              <a:rPr lang="sr-Cyrl-RS" altLang="en-US" dirty="0" smtClean="0"/>
              <a:t> </a:t>
            </a:r>
            <a:endParaRPr lang="sr-Cyrl-R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460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UPDATE (2)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Ако је потребно </a:t>
            </a:r>
            <a:r>
              <a:rPr lang="sr-Latn-RS" altLang="en-US" dirty="0" smtClean="0"/>
              <a:t>SQL </a:t>
            </a:r>
            <a:r>
              <a:rPr lang="sr-Cyrl-RS" altLang="en-US" dirty="0" smtClean="0"/>
              <a:t>наредбом </a:t>
            </a:r>
            <a:r>
              <a:rPr lang="en-US" altLang="en-US" dirty="0" smtClean="0"/>
              <a:t>UPDATE</a:t>
            </a:r>
            <a:r>
              <a:rPr lang="sr-Cyrl-RS" altLang="en-US" dirty="0" smtClean="0"/>
              <a:t> изменити вредност атрибута једне н-торке, тада се обично услов тј. секција иза кључне речи </a:t>
            </a:r>
            <a:r>
              <a:rPr lang="en-US" altLang="en-US" dirty="0" smtClean="0"/>
              <a:t>WHERE </a:t>
            </a:r>
            <a:r>
              <a:rPr lang="sr-Cyrl-RS" altLang="en-US" dirty="0" smtClean="0"/>
              <a:t>односи на примарни кључ табеле</a:t>
            </a:r>
          </a:p>
          <a:p>
            <a:pPr eaLnBrk="1" hangingPunct="1"/>
            <a:endParaRPr lang="sr-Cyrl-RS" altLang="en-US" dirty="0"/>
          </a:p>
          <a:p>
            <a:pPr eaLnBrk="1" hangingPunct="1"/>
            <a:r>
              <a:rPr lang="sr-Cyrl-RS" altLang="en-US" dirty="0" smtClean="0"/>
              <a:t>Ако секција </a:t>
            </a:r>
            <a:r>
              <a:rPr lang="en-US" altLang="en-US" dirty="0"/>
              <a:t>WHERE </a:t>
            </a:r>
            <a:r>
              <a:rPr lang="sr-Cyrl-RS" altLang="en-US" dirty="0" smtClean="0"/>
              <a:t>не постоји у </a:t>
            </a:r>
            <a:r>
              <a:rPr lang="en-US" altLang="en-US" dirty="0"/>
              <a:t>UPDATE</a:t>
            </a:r>
            <a:r>
              <a:rPr lang="sr-Cyrl-RS" altLang="en-US" dirty="0"/>
              <a:t> </a:t>
            </a:r>
            <a:r>
              <a:rPr lang="sr-Cyrl-RS" altLang="en-US" dirty="0" smtClean="0"/>
              <a:t>наредби, тада се измена врши над свим н-торкама у табели</a:t>
            </a:r>
          </a:p>
          <a:p>
            <a:pPr eaLnBrk="1" hangingPunct="1"/>
            <a:endParaRPr lang="en-US" altLang="en-US" dirty="0" smtClean="0"/>
          </a:p>
          <a:p>
            <a:pPr marL="0" indent="0" eaLnBrk="1" hangingPunct="1">
              <a:buNone/>
            </a:pPr>
            <a:r>
              <a:rPr lang="sr-Cyrl-RS" altLang="en-US" dirty="0" smtClean="0"/>
              <a:t> </a:t>
            </a:r>
            <a:endParaRPr lang="sr-Cyrl-R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417748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UPDATE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3" t="26447" r="47086" b="3004"/>
          <a:stretch/>
        </p:blipFill>
        <p:spPr bwMode="auto">
          <a:xfrm>
            <a:off x="1547664" y="1484784"/>
            <a:ext cx="4274289" cy="33598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4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SQL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наредба </a:t>
            </a:r>
            <a:r>
              <a:rPr lang="en-US" altLang="en-US" sz="3200" dirty="0" smtClean="0">
                <a:solidFill>
                  <a:srgbClr val="FFFFFF"/>
                </a:solidFill>
              </a:rPr>
              <a:t>DELETE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Latn-RS" altLang="en-US" dirty="0"/>
              <a:t>SQL </a:t>
            </a:r>
            <a:r>
              <a:rPr lang="sr-Cyrl-RS" altLang="en-US" dirty="0"/>
              <a:t>наредба </a:t>
            </a:r>
            <a:r>
              <a:rPr lang="en-US" altLang="en-US" dirty="0" smtClean="0">
                <a:solidFill>
                  <a:srgbClr val="FFFF00"/>
                </a:solidFill>
              </a:rPr>
              <a:t>DELETE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служи за брисање изабраних н-торки из табеле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Оквирна с</a:t>
            </a:r>
            <a:r>
              <a:rPr lang="sr-Cyrl-RS" altLang="en-US" sz="2200" dirty="0" smtClean="0"/>
              <a:t>интакса наредбе </a:t>
            </a:r>
            <a:r>
              <a:rPr lang="en-US" altLang="en-US" dirty="0"/>
              <a:t>DELETE </a:t>
            </a:r>
            <a:endParaRPr lang="sr-Cyrl-RS" altLang="en-US" dirty="0" smtClean="0"/>
          </a:p>
          <a:p>
            <a:pPr marL="400050" lvl="1" indent="0" eaLnBrk="1" hangingPunct="1">
              <a:buNone/>
            </a:pPr>
            <a:r>
              <a:rPr lang="sr-Latn-RS" altLang="en-US" dirty="0" smtClean="0">
                <a:solidFill>
                  <a:srgbClr val="FFFF00"/>
                </a:solidFill>
              </a:rPr>
              <a:t>DELETE</a:t>
            </a:r>
            <a:r>
              <a:rPr lang="sr-Latn-RS" altLang="en-US" dirty="0" smtClean="0">
                <a:solidFill>
                  <a:srgbClr val="FF0000"/>
                </a:solidFill>
              </a:rPr>
              <a:t> </a:t>
            </a:r>
            <a:r>
              <a:rPr lang="sr-Latn-RS" altLang="en-US" dirty="0" smtClean="0">
                <a:solidFill>
                  <a:srgbClr val="FFFF00"/>
                </a:solidFill>
              </a:rPr>
              <a:t>FROM</a:t>
            </a:r>
            <a:r>
              <a:rPr lang="sr-Latn-RS" altLang="en-US" dirty="0" smtClean="0">
                <a:solidFill>
                  <a:srgbClr val="FF0000"/>
                </a:solidFill>
              </a:rPr>
              <a:t> </a:t>
            </a:r>
            <a:r>
              <a:rPr lang="en-US" altLang="en-US" dirty="0" err="1" smtClean="0">
                <a:solidFill>
                  <a:srgbClr val="FFCC66"/>
                </a:solidFill>
              </a:rPr>
              <a:t>Tabela</a:t>
            </a:r>
            <a:r>
              <a:rPr lang="en-US" altLang="en-US" dirty="0" smtClean="0">
                <a:solidFill>
                  <a:srgbClr val="FFCC66"/>
                </a:solidFill>
              </a:rPr>
              <a:t> </a:t>
            </a:r>
          </a:p>
          <a:p>
            <a:pPr marL="400050" lvl="1" indent="0" eaLnBrk="1" hangingPunct="1">
              <a:buNone/>
            </a:pPr>
            <a:r>
              <a:rPr lang="sr-Cyrl-RS" altLang="en-US" dirty="0" smtClean="0">
                <a:solidFill>
                  <a:srgbClr val="00B050"/>
                </a:solidFill>
              </a:rPr>
              <a:t>[</a:t>
            </a:r>
            <a:r>
              <a:rPr lang="en-US" altLang="en-US" dirty="0" smtClean="0">
                <a:solidFill>
                  <a:srgbClr val="FFFF00"/>
                </a:solidFill>
              </a:rPr>
              <a:t>WHERE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>
                <a:solidFill>
                  <a:srgbClr val="00B050"/>
                </a:solidFill>
              </a:rPr>
              <a:t>]</a:t>
            </a:r>
            <a:r>
              <a:rPr lang="en-US" altLang="en-US" dirty="0" smtClean="0"/>
              <a:t>; </a:t>
            </a:r>
          </a:p>
          <a:p>
            <a:pPr eaLnBrk="1" hangingPunct="1"/>
            <a:endParaRPr lang="sr-Latn-RS" altLang="en-US" dirty="0" smtClean="0"/>
          </a:p>
          <a:p>
            <a:pPr eaLnBrk="1" hangingPunct="1"/>
            <a:r>
              <a:rPr lang="sr-Cyrl-RS" altLang="en-US" dirty="0" smtClean="0"/>
              <a:t>Елеменат </a:t>
            </a:r>
            <a:r>
              <a:rPr lang="en-US" altLang="en-US" dirty="0" err="1">
                <a:solidFill>
                  <a:srgbClr val="FFCC66"/>
                </a:solidFill>
              </a:rPr>
              <a:t>Uslov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има исту структуру као код </a:t>
            </a:r>
            <a:r>
              <a:rPr lang="en-US" altLang="en-US" dirty="0" smtClean="0"/>
              <a:t>SELECT </a:t>
            </a:r>
            <a:r>
              <a:rPr lang="sr-Cyrl-RS" altLang="en-US" dirty="0" smtClean="0"/>
              <a:t>наредбе. </a:t>
            </a:r>
            <a:r>
              <a:rPr lang="sr-Cyrl-RS" altLang="en-US" dirty="0"/>
              <a:t>Ефекат извршења </a:t>
            </a:r>
            <a:r>
              <a:rPr lang="sr-Latn-RS" altLang="en-US" dirty="0"/>
              <a:t>SQL </a:t>
            </a:r>
            <a:r>
              <a:rPr lang="sr-Cyrl-RS" altLang="en-US" dirty="0"/>
              <a:t>наредбе </a:t>
            </a:r>
            <a:r>
              <a:rPr lang="en-US" altLang="en-US" dirty="0"/>
              <a:t>DELETE </a:t>
            </a:r>
            <a:r>
              <a:rPr lang="sr-Cyrl-RS" altLang="en-US" dirty="0" smtClean="0"/>
              <a:t>је одређивање скупа н-торки које задовољавају услов прописан иза кључне речи </a:t>
            </a:r>
            <a:r>
              <a:rPr lang="en-US" altLang="en-US" dirty="0" smtClean="0"/>
              <a:t>WHERE, </a:t>
            </a:r>
            <a:r>
              <a:rPr lang="sr-Cyrl-RS" altLang="en-US" dirty="0" smtClean="0"/>
              <a:t>а потом се за све те н-торке уклањају из табеле.   </a:t>
            </a:r>
            <a:endParaRPr lang="sr-Latn-RS" altLang="en-US" dirty="0" smtClean="0"/>
          </a:p>
          <a:p>
            <a:pPr eaLnBrk="1" hangingPunct="1"/>
            <a:r>
              <a:rPr lang="sr-Cyrl-RS" altLang="en-US" dirty="0" smtClean="0"/>
              <a:t>Ако </a:t>
            </a:r>
            <a:r>
              <a:rPr lang="sr-Cyrl-RS" altLang="en-US" dirty="0"/>
              <a:t>секција </a:t>
            </a:r>
            <a:r>
              <a:rPr lang="en-US" altLang="en-US" dirty="0"/>
              <a:t>WHERE </a:t>
            </a:r>
            <a:r>
              <a:rPr lang="sr-Cyrl-RS" altLang="en-US" dirty="0"/>
              <a:t>не постоји у </a:t>
            </a:r>
            <a:r>
              <a:rPr lang="en-US" altLang="en-US" dirty="0"/>
              <a:t>DELETE </a:t>
            </a:r>
            <a:r>
              <a:rPr lang="sr-Cyrl-RS" altLang="en-US" dirty="0" smtClean="0"/>
              <a:t>наредби</a:t>
            </a:r>
            <a:r>
              <a:rPr lang="sr-Cyrl-RS" altLang="en-US" dirty="0"/>
              <a:t>, тада се </a:t>
            </a:r>
            <a:r>
              <a:rPr lang="sr-Cyrl-RS" altLang="en-US" dirty="0" smtClean="0"/>
              <a:t>бришу све н-торке из табеле</a:t>
            </a:r>
            <a:endParaRPr lang="sr-Cyrl-RS" altLang="en-US" dirty="0"/>
          </a:p>
          <a:p>
            <a:pPr marL="0" indent="0" eaLnBrk="1" hangingPunct="1">
              <a:buNone/>
            </a:pPr>
            <a:endParaRPr lang="sr-Cyrl-RS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4328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4" y="333375"/>
            <a:ext cx="7416105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Пример: </a:t>
            </a:r>
            <a:r>
              <a:rPr lang="en-US" altLang="en-US" sz="3200" dirty="0" smtClean="0">
                <a:solidFill>
                  <a:srgbClr val="FFFFFF"/>
                </a:solidFill>
              </a:rPr>
              <a:t>DELETE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5" t="26223" r="26134"/>
          <a:stretch/>
        </p:blipFill>
        <p:spPr bwMode="auto">
          <a:xfrm>
            <a:off x="1522212" y="1787591"/>
            <a:ext cx="6794204" cy="35136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7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923928" y="2146920"/>
            <a:ext cx="4980360" cy="2362200"/>
          </a:xfrm>
        </p:spPr>
        <p:txBody>
          <a:bodyPr/>
          <a:lstStyle/>
          <a:p>
            <a:pPr algn="r"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Систем за управљање базом података </a:t>
            </a:r>
            <a:r>
              <a:rPr lang="en-US" altLang="en-US" sz="5400" dirty="0" smtClean="0">
                <a:solidFill>
                  <a:srgbClr val="FFFFFF"/>
                </a:solidFill>
              </a:rPr>
              <a:t>MySQL</a:t>
            </a:r>
            <a:r>
              <a:rPr lang="sr-Cyrl-RS" altLang="en-US" sz="5400" dirty="0" smtClean="0">
                <a:solidFill>
                  <a:srgbClr val="FFFFFF"/>
                </a:solidFill>
              </a:rPr>
              <a:t> </a:t>
            </a:r>
            <a:endParaRPr lang="en-U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6" name="Picture 2" descr="C:\Courses\PmfBl TI IP 2016-17\Predavanja\Zgr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solidFill>
                  <a:srgbClr val="FFFFFF"/>
                </a:solidFill>
              </a:rPr>
              <a:t>MySQL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 smtClean="0"/>
              <a:t>У оквиру овог курса ће се </a:t>
            </a:r>
            <a:r>
              <a:rPr lang="sr-Cyrl-RS" altLang="en-US" dirty="0" smtClean="0"/>
              <a:t>користити </a:t>
            </a:r>
            <a:r>
              <a:rPr lang="en-US" altLang="en-US" dirty="0" smtClean="0"/>
              <a:t>MySQL</a:t>
            </a:r>
            <a:r>
              <a:rPr lang="sr-Cyrl-RS" altLang="en-US" dirty="0" smtClean="0"/>
              <a:t> систем за управљање базама података</a:t>
            </a:r>
            <a:r>
              <a:rPr lang="en-US" altLang="en-US" dirty="0" smtClean="0"/>
              <a:t> </a:t>
            </a:r>
            <a:endParaRPr lang="ru-RU" altLang="en-US" dirty="0" smtClean="0"/>
          </a:p>
          <a:p>
            <a:pPr lvl="1" eaLnBrk="1" hangingPunct="1"/>
            <a:r>
              <a:rPr lang="ru-RU" altLang="en-US" dirty="0" smtClean="0"/>
              <a:t>MySQL </a:t>
            </a:r>
            <a:r>
              <a:rPr lang="ru-RU" altLang="en-US" dirty="0"/>
              <a:t>је вишенитни, вишекориснички SQL систем за управљање базама </a:t>
            </a:r>
            <a:r>
              <a:rPr lang="ru-RU" altLang="en-US" dirty="0" smtClean="0"/>
              <a:t>података</a:t>
            </a:r>
          </a:p>
          <a:p>
            <a:pPr lvl="1" eaLnBrk="1" hangingPunct="1"/>
            <a:r>
              <a:rPr lang="ru-RU" altLang="en-US" dirty="0" smtClean="0"/>
              <a:t>Систем </a:t>
            </a:r>
            <a:r>
              <a:rPr lang="ru-RU" altLang="en-US" dirty="0"/>
              <a:t>ради као сервер, обезбјеђујући вишекориснички </a:t>
            </a:r>
            <a:r>
              <a:rPr lang="ru-RU" altLang="en-US" dirty="0" smtClean="0"/>
              <a:t>интерфејс </a:t>
            </a:r>
            <a:r>
              <a:rPr lang="ru-RU" altLang="en-US" dirty="0"/>
              <a:t>за приступ бази </a:t>
            </a:r>
            <a:r>
              <a:rPr lang="ru-RU" altLang="en-US" dirty="0" smtClean="0"/>
              <a:t>података</a:t>
            </a:r>
          </a:p>
          <a:p>
            <a:pPr lvl="1" eaLnBrk="1" hangingPunct="1"/>
            <a:r>
              <a:rPr lang="ru-RU" altLang="en-US" dirty="0"/>
              <a:t>MySQL </a:t>
            </a:r>
            <a:r>
              <a:rPr lang="en-US" altLang="en-US" dirty="0" smtClean="0"/>
              <a:t>je</a:t>
            </a:r>
            <a:r>
              <a:rPr lang="ru-RU" altLang="en-US" dirty="0" smtClean="0"/>
              <a:t> </a:t>
            </a:r>
            <a:r>
              <a:rPr lang="ru-RU" altLang="en-US" dirty="0"/>
              <a:t>софтвер отвореног </a:t>
            </a:r>
            <a:r>
              <a:rPr lang="ru-RU" altLang="en-US" dirty="0" smtClean="0"/>
              <a:t>кода/слободан </a:t>
            </a:r>
            <a:r>
              <a:rPr lang="ru-RU" altLang="en-US" dirty="0"/>
              <a:t>софтвер под </a:t>
            </a:r>
            <a:r>
              <a:rPr lang="en-US" altLang="en-US" dirty="0" smtClean="0"/>
              <a:t>GNU</a:t>
            </a:r>
            <a:r>
              <a:rPr lang="ru-RU" altLang="en-US" dirty="0" smtClean="0"/>
              <a:t> </a:t>
            </a:r>
            <a:r>
              <a:rPr lang="ru-RU" altLang="en-US" dirty="0"/>
              <a:t>Општом јавном </a:t>
            </a:r>
            <a:r>
              <a:rPr lang="ru-RU" altLang="en-US" dirty="0" smtClean="0"/>
              <a:t>лиценцом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Процјењује </a:t>
            </a:r>
            <a:r>
              <a:rPr lang="sr-Cyrl-RS" altLang="en-US" dirty="0"/>
              <a:t>се да </a:t>
            </a:r>
            <a:r>
              <a:rPr lang="sr-Cyrl-RS" altLang="en-US" dirty="0" smtClean="0"/>
              <a:t>у овом тренутку постоји </a:t>
            </a:r>
            <a:r>
              <a:rPr lang="sr-Cyrl-RS" altLang="en-US" dirty="0"/>
              <a:t>око десет милиона инсталација </a:t>
            </a:r>
            <a:r>
              <a:rPr lang="en-US" altLang="en-US" dirty="0"/>
              <a:t>MySQL-</a:t>
            </a:r>
            <a:r>
              <a:rPr lang="sr-Cyrl-RS" altLang="en-US" dirty="0" smtClean="0"/>
              <a:t>а</a:t>
            </a:r>
            <a:endParaRPr lang="en-US" altLang="en-US" dirty="0" smtClean="0"/>
          </a:p>
          <a:p>
            <a:pPr lvl="1" eaLnBrk="1" hangingPunct="1"/>
            <a:r>
              <a:rPr lang="en-US" altLang="en-US" dirty="0"/>
              <a:t>MySQL </a:t>
            </a:r>
            <a:r>
              <a:rPr lang="sr-Cyrl-RS" altLang="en-US" dirty="0"/>
              <a:t>ради на </a:t>
            </a:r>
            <a:r>
              <a:rPr lang="sr-Latn-RS" altLang="en-US" dirty="0" smtClean="0"/>
              <a:t>UNIX-</a:t>
            </a:r>
            <a:r>
              <a:rPr lang="sr-Cyrl-RS" altLang="en-US" dirty="0" smtClean="0"/>
              <a:t>оликим системима, као и на </a:t>
            </a:r>
            <a:r>
              <a:rPr lang="en-US" altLang="en-US" dirty="0" smtClean="0"/>
              <a:t>Mac </a:t>
            </a:r>
            <a:r>
              <a:rPr lang="en-US" altLang="en-US" dirty="0"/>
              <a:t>OS X, </a:t>
            </a:r>
            <a:r>
              <a:rPr lang="en-US" altLang="en-US" dirty="0" smtClean="0"/>
              <a:t>Novell </a:t>
            </a:r>
            <a:r>
              <a:rPr lang="en-US" altLang="en-US" dirty="0"/>
              <a:t>NetWare, </a:t>
            </a:r>
            <a:r>
              <a:rPr lang="en-US" altLang="en-US" dirty="0" smtClean="0"/>
              <a:t>OS/2</a:t>
            </a:r>
            <a:r>
              <a:rPr lang="en-US" altLang="en-US" dirty="0"/>
              <a:t>, </a:t>
            </a:r>
            <a:r>
              <a:rPr lang="en-US" altLang="en-US" dirty="0" smtClean="0"/>
              <a:t>Tru64</a:t>
            </a:r>
            <a:r>
              <a:rPr lang="en-US" altLang="en-US" dirty="0"/>
              <a:t>, </a:t>
            </a:r>
            <a:r>
              <a:rPr lang="sr-Latn-RS" altLang="en-US" smtClean="0"/>
              <a:t>Windows</a:t>
            </a:r>
            <a:r>
              <a:rPr lang="sr-Cyrl-RS" altLang="en-US" smtClean="0"/>
              <a:t> </a:t>
            </a:r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MySQL </a:t>
            </a:r>
            <a:r>
              <a:rPr lang="sr-Cyrl-RS" altLang="en-US" dirty="0"/>
              <a:t>је популаран у развоју веб апликација, нарочито у комбинацији </a:t>
            </a:r>
            <a:r>
              <a:rPr lang="en-US" altLang="en-US" dirty="0" smtClean="0"/>
              <a:t>LAMP</a:t>
            </a:r>
            <a:r>
              <a:rPr lang="sr-Cyrl-RS" altLang="en-US" dirty="0" smtClean="0"/>
              <a:t> (</a:t>
            </a:r>
            <a:r>
              <a:rPr lang="en-US" altLang="en-US" dirty="0" smtClean="0"/>
              <a:t>Linux</a:t>
            </a:r>
            <a:r>
              <a:rPr lang="sr-Cyrl-RS" altLang="en-US" dirty="0" smtClean="0"/>
              <a:t>-</a:t>
            </a:r>
            <a:r>
              <a:rPr lang="en-US" altLang="en-US" dirty="0" smtClean="0"/>
              <a:t>Apache</a:t>
            </a:r>
            <a:r>
              <a:rPr lang="sr-Cyrl-RS" altLang="en-US" dirty="0" smtClean="0"/>
              <a:t>-</a:t>
            </a:r>
            <a:r>
              <a:rPr lang="en-US" altLang="en-US" dirty="0" smtClean="0"/>
              <a:t>MySQL-PHP/Perl</a:t>
            </a:r>
            <a:r>
              <a:rPr lang="sr-Cyrl-RS" altLang="en-US" dirty="0" smtClean="0"/>
              <a:t>/</a:t>
            </a:r>
            <a:r>
              <a:rPr lang="en-US" altLang="en-US" dirty="0" err="1" smtClean="0"/>
              <a:t>Phyton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pic>
        <p:nvPicPr>
          <p:cNvPr id="1026" name="Picture 2" descr="C:\Courses\Matf UVIT\Dodatna literatura\270px-MySQL_лог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068" y="476672"/>
            <a:ext cx="152759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Cyrl-RS" altLang="en-US" dirty="0" smtClean="0">
                <a:solidFill>
                  <a:srgbClr val="FFFFFF"/>
                </a:solidFill>
              </a:rPr>
              <a:t>Захвалница</a:t>
            </a:r>
            <a:endParaRPr lang="en-GB" altLang="en-US" dirty="0" smtClean="0">
              <a:solidFill>
                <a:srgbClr val="FFFFFF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Cyrl-RS" altLang="en-US" dirty="0" smtClean="0"/>
              <a:t>Делови материјала ове презентације су преузети из:</a:t>
            </a:r>
          </a:p>
          <a:p>
            <a:r>
              <a:rPr lang="sr-Cyrl-RS" altLang="en-US" dirty="0" smtClean="0"/>
              <a:t>Скрипте из предмета Увод у веб и интернет програмирање на Математичком факултету, аутор проф. др Филип Марић</a:t>
            </a:r>
          </a:p>
          <a:p>
            <a:r>
              <a:rPr lang="sr-Cyrl-RS" altLang="en-US" dirty="0" smtClean="0"/>
              <a:t>Скрипте из предмета Информатика на Универзитету </a:t>
            </a:r>
            <a:r>
              <a:rPr lang="en-US" altLang="en-US" dirty="0" smtClean="0"/>
              <a:t>Milano Bicocca</a:t>
            </a:r>
            <a:r>
              <a:rPr lang="sr-Cyrl-RS" altLang="en-US" dirty="0" smtClean="0"/>
              <a:t>,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аутор </a:t>
            </a:r>
            <a:r>
              <a:rPr lang="en-US" altLang="en-US" dirty="0"/>
              <a:t>Mirko </a:t>
            </a:r>
            <a:r>
              <a:rPr lang="en-US" altLang="en-US" dirty="0" err="1"/>
              <a:t>Cesarini</a:t>
            </a:r>
            <a:r>
              <a:rPr lang="sr-Cyrl-RS" altLang="en-US" dirty="0" smtClean="0"/>
              <a:t>  </a:t>
            </a:r>
            <a:endParaRPr lang="en-US" altLang="en-US" dirty="0" smtClean="0"/>
          </a:p>
          <a:p>
            <a:r>
              <a:rPr lang="sr-Cyrl-RS" altLang="en-US" dirty="0"/>
              <a:t>Књиге </a:t>
            </a:r>
            <a:r>
              <a:rPr lang="en-US" altLang="en-US" dirty="0"/>
              <a:t>Head First </a:t>
            </a:r>
            <a:r>
              <a:rPr lang="en-US" altLang="en-US" dirty="0" smtClean="0"/>
              <a:t>SQL</a:t>
            </a:r>
            <a:r>
              <a:rPr lang="sr-Cyrl-RS" altLang="en-US" dirty="0"/>
              <a:t>, </a:t>
            </a:r>
            <a:r>
              <a:rPr lang="sr-Cyrl-RS" altLang="en-US" dirty="0" smtClean="0"/>
              <a:t>аутор</a:t>
            </a:r>
            <a:r>
              <a:rPr lang="en-US" altLang="en-US" dirty="0" smtClean="0"/>
              <a:t> </a:t>
            </a:r>
            <a:r>
              <a:rPr lang="en-US" altLang="en-US" dirty="0"/>
              <a:t>Lynn </a:t>
            </a:r>
            <a:r>
              <a:rPr lang="en-US" altLang="en-US" dirty="0" err="1" smtClean="0"/>
              <a:t>Beighley</a:t>
            </a:r>
            <a:r>
              <a:rPr lang="sr-Cyrl-RS" altLang="en-US" dirty="0" smtClean="0"/>
              <a:t>, </a:t>
            </a:r>
            <a:r>
              <a:rPr lang="sr-Cyrl-RS" altLang="en-US" dirty="0"/>
              <a:t>издавач </a:t>
            </a:r>
            <a:r>
              <a:rPr lang="en-US" dirty="0"/>
              <a:t>O’Reilly</a:t>
            </a:r>
            <a:r>
              <a:rPr lang="sr-Cyrl-RS" dirty="0"/>
              <a:t>, </a:t>
            </a:r>
            <a:r>
              <a:rPr lang="sr-Cyrl-RS" dirty="0" smtClean="0"/>
              <a:t>2007.</a:t>
            </a:r>
            <a:r>
              <a:rPr lang="sr-Cyrl-RS" altLang="en-US" dirty="0" smtClean="0"/>
              <a:t> </a:t>
            </a:r>
          </a:p>
          <a:p>
            <a:r>
              <a:rPr lang="sr-Cyrl-RS" altLang="en-US" dirty="0" smtClean="0"/>
              <a:t>Књиге </a:t>
            </a:r>
            <a:r>
              <a:rPr lang="en-US" altLang="en-US" dirty="0"/>
              <a:t>Head First PHP &amp; MySQL</a:t>
            </a:r>
            <a:r>
              <a:rPr lang="sr-Cyrl-RS" altLang="en-US" dirty="0" smtClean="0"/>
              <a:t>, аутори</a:t>
            </a:r>
            <a:r>
              <a:rPr lang="en-US" altLang="en-US" dirty="0" smtClean="0"/>
              <a:t> Lynn </a:t>
            </a:r>
            <a:r>
              <a:rPr lang="en-US" altLang="en-US" dirty="0" err="1"/>
              <a:t>Beighley</a:t>
            </a:r>
            <a:r>
              <a:rPr lang="en-US" altLang="en-US" dirty="0"/>
              <a:t> </a:t>
            </a:r>
            <a:r>
              <a:rPr lang="sr-Cyrl-RS" altLang="en-US" dirty="0"/>
              <a:t>и</a:t>
            </a:r>
            <a:r>
              <a:rPr lang="en-US" altLang="en-US" dirty="0" smtClean="0"/>
              <a:t> </a:t>
            </a:r>
            <a:r>
              <a:rPr lang="en-US" altLang="en-US" dirty="0"/>
              <a:t>Michael Morrison</a:t>
            </a:r>
            <a:r>
              <a:rPr lang="sr-Cyrl-RS" altLang="en-US" dirty="0" smtClean="0"/>
              <a:t>, </a:t>
            </a:r>
            <a:r>
              <a:rPr lang="sr-Cyrl-RS" altLang="en-US" dirty="0"/>
              <a:t>издавач </a:t>
            </a:r>
            <a:r>
              <a:rPr lang="en-US" dirty="0"/>
              <a:t>O’Reilly</a:t>
            </a:r>
            <a:r>
              <a:rPr lang="sr-Cyrl-RS" dirty="0"/>
              <a:t>, </a:t>
            </a:r>
            <a:r>
              <a:rPr lang="sr-Cyrl-RS" dirty="0" smtClean="0"/>
              <a:t>2009.</a:t>
            </a:r>
            <a:r>
              <a:rPr lang="sr-Cyrl-RS" altLang="en-US" dirty="0" smtClean="0"/>
              <a:t> </a:t>
            </a:r>
            <a:endParaRPr lang="sr-Cyrl-RS" altLang="en-US" dirty="0"/>
          </a:p>
          <a:p>
            <a:pPr marL="0" indent="0">
              <a:buFont typeface="Wingdings" pitchFamily="2" charset="2"/>
              <a:buNone/>
            </a:pPr>
            <a:endParaRPr lang="sr-Cyrl-R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734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81189" y="1277697"/>
            <a:ext cx="5211091" cy="5535679"/>
            <a:chOff x="1881189" y="1156251"/>
            <a:chExt cx="5283100" cy="565712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189" y="1156251"/>
              <a:ext cx="5283100" cy="5657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 rot="21055538">
              <a:off x="6335975" y="1272895"/>
              <a:ext cx="770829" cy="577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006566" y="1166560"/>
              <a:ext cx="1085714" cy="4956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Пример</a:t>
            </a:r>
            <a:r>
              <a:rPr lang="sr-Latn-RS" altLang="en-US" sz="3200" dirty="0" smtClean="0">
                <a:solidFill>
                  <a:srgbClr val="FFFFFF"/>
                </a:solidFill>
              </a:rPr>
              <a:t>: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контакти (</a:t>
            </a:r>
            <a:r>
              <a:rPr lang="sr-Cyrl-RS" altLang="en-US" sz="3200" dirty="0">
                <a:solidFill>
                  <a:srgbClr val="FFFFFF"/>
                </a:solidFill>
              </a:rPr>
              <a:t>4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75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5788</TotalTime>
  <Words>2611</Words>
  <Application>Microsoft Office PowerPoint</Application>
  <PresentationFormat>On-screen Show (4:3)</PresentationFormat>
  <Paragraphs>372</Paragraphs>
  <Slides>89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5_Watermark</vt:lpstr>
      <vt:lpstr>Интернет програмирање</vt:lpstr>
      <vt:lpstr>Базе података </vt:lpstr>
      <vt:lpstr>PowerPoint Presentation</vt:lpstr>
      <vt:lpstr>Зашто базе података</vt:lpstr>
      <vt:lpstr>Двe важне карактеристике база</vt:lpstr>
      <vt:lpstr>Пример: контакти</vt:lpstr>
      <vt:lpstr>Пример: контакти (2)</vt:lpstr>
      <vt:lpstr>Пример: контакти (3)</vt:lpstr>
      <vt:lpstr>Пример: контакти (4)</vt:lpstr>
      <vt:lpstr>Пример: контакти (5)</vt:lpstr>
      <vt:lpstr>База података</vt:lpstr>
      <vt:lpstr>База података (2)</vt:lpstr>
      <vt:lpstr>Структура базе података </vt:lpstr>
      <vt:lpstr>База података и табеле</vt:lpstr>
      <vt:lpstr>База података и табеле (2)</vt:lpstr>
      <vt:lpstr>База података и табеле (3)</vt:lpstr>
      <vt:lpstr>База података и табеле (4)</vt:lpstr>
      <vt:lpstr>База података и табеле (5)</vt:lpstr>
      <vt:lpstr>Пример: база контакта</vt:lpstr>
      <vt:lpstr>Пример: база контакта (2)</vt:lpstr>
      <vt:lpstr>Релације међу табелама</vt:lpstr>
      <vt:lpstr>Релације међу табелама (2)</vt:lpstr>
      <vt:lpstr>Релације међу табелама (3)</vt:lpstr>
      <vt:lpstr>Релације међу табелама (4)</vt:lpstr>
      <vt:lpstr>Релације међу табелама (5)</vt:lpstr>
      <vt:lpstr>Релације међу табелама (6)</vt:lpstr>
      <vt:lpstr>Релације међу табелама (7)</vt:lpstr>
      <vt:lpstr>Релације међу табелама (8)</vt:lpstr>
      <vt:lpstr>Релације међу табелама (9)</vt:lpstr>
      <vt:lpstr>Пример: база контакта </vt:lpstr>
      <vt:lpstr>Прва нормална форма </vt:lpstr>
      <vt:lpstr>Прва нормална форма (2) </vt:lpstr>
      <vt:lpstr>Друга нормална форма </vt:lpstr>
      <vt:lpstr>Друга нормална форма (2) </vt:lpstr>
      <vt:lpstr>Трећа нормална форма </vt:lpstr>
      <vt:lpstr>Структурни упитни језик SQL </vt:lpstr>
      <vt:lpstr>PowerPoint Presentation</vt:lpstr>
      <vt:lpstr>SQL (2)</vt:lpstr>
      <vt:lpstr>SQL наредба SELECT</vt:lpstr>
      <vt:lpstr>SQL наредба SELECT (2)</vt:lpstr>
      <vt:lpstr>Пример: SELECT – сви подаци</vt:lpstr>
      <vt:lpstr>Пример: SELECT са пројекцијом</vt:lpstr>
      <vt:lpstr>Пример: SELECT са рестрикцијом</vt:lpstr>
      <vt:lpstr>Пример: SELECT са рестрикцијом (2)</vt:lpstr>
      <vt:lpstr>Пример: SELECT сложени услов</vt:lpstr>
      <vt:lpstr>Пример: SELECT сложени услов (2)</vt:lpstr>
      <vt:lpstr>Пример: SELECT и LIKE</vt:lpstr>
      <vt:lpstr>Пример: SELECT и LIKE (2)</vt:lpstr>
      <vt:lpstr>Пример: SELECT и BETWEEN</vt:lpstr>
      <vt:lpstr>Пример: SELECT и BETWEEN (2)</vt:lpstr>
      <vt:lpstr>SQL оператор AS</vt:lpstr>
      <vt:lpstr>Пример: SELECT и AS</vt:lpstr>
      <vt:lpstr>Пример: SELECT и AS (2)</vt:lpstr>
      <vt:lpstr>Израчунати изрази и SELECT  </vt:lpstr>
      <vt:lpstr>Пример: SELECT и израчунати изрази </vt:lpstr>
      <vt:lpstr>SQL упити и спајање табела</vt:lpstr>
      <vt:lpstr>Пример: SELECT и спајање табела</vt:lpstr>
      <vt:lpstr>Пример: SELECT и спајање табела (2)</vt:lpstr>
      <vt:lpstr>Пример: SELECT и спајање табела (3)</vt:lpstr>
      <vt:lpstr>Пример: SELECT и спајање табела (4)</vt:lpstr>
      <vt:lpstr>Пример: SELECT и IN</vt:lpstr>
      <vt:lpstr>Пример: SELECT и IN</vt:lpstr>
      <vt:lpstr>SQL оператор DISTINCT</vt:lpstr>
      <vt:lpstr>Пример: SELECT и DISTINCT</vt:lpstr>
      <vt:lpstr>SQL оператор ORDER BY</vt:lpstr>
      <vt:lpstr>Пример: SELECT и ORDER BY</vt:lpstr>
      <vt:lpstr>Пример: SELECT и ORDER BY (2)</vt:lpstr>
      <vt:lpstr>SQL агрегатне функције</vt:lpstr>
      <vt:lpstr>Пример: SQL агрегатне функције</vt:lpstr>
      <vt:lpstr>Пример: SQL агрегатне функције</vt:lpstr>
      <vt:lpstr>SQL оператор GROUP BY</vt:lpstr>
      <vt:lpstr>Пример: SUM и GROUP BY </vt:lpstr>
      <vt:lpstr>Пример: SUM и GROUP BY (2) </vt:lpstr>
      <vt:lpstr>Пример: SUM и GROUP BY (3) </vt:lpstr>
      <vt:lpstr>Пример: SUM и GROUP BY (4) </vt:lpstr>
      <vt:lpstr>Пример: SUM и GROUP BY (5) </vt:lpstr>
      <vt:lpstr>SQL оператор HAVING</vt:lpstr>
      <vt:lpstr>Пример: HAVING</vt:lpstr>
      <vt:lpstr>SQL наредба INSERT</vt:lpstr>
      <vt:lpstr>Пример: INSERT</vt:lpstr>
      <vt:lpstr>Пример: INSERT (2)</vt:lpstr>
      <vt:lpstr>SQL наредба UPDATE</vt:lpstr>
      <vt:lpstr>SQL наредба UPDATE (2)</vt:lpstr>
      <vt:lpstr>Пример: UPDATE</vt:lpstr>
      <vt:lpstr>SQL наредба DELETE</vt:lpstr>
      <vt:lpstr>Пример: DELETE</vt:lpstr>
      <vt:lpstr>Систем за управљање базом података MySQL </vt:lpstr>
      <vt:lpstr>MySQL</vt:lpstr>
      <vt:lpstr>Захвалница</vt:lpstr>
    </vt:vector>
  </TitlesOfParts>
  <Company>Matf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Vladimir Filipovic</cp:lastModifiedBy>
  <cp:revision>464</cp:revision>
  <dcterms:created xsi:type="dcterms:W3CDTF">1601-01-01T00:00:00Z</dcterms:created>
  <dcterms:modified xsi:type="dcterms:W3CDTF">2016-10-02T17:29:36Z</dcterms:modified>
</cp:coreProperties>
</file>